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621" r:id="rId4"/>
    <p:sldId id="258" r:id="rId5"/>
    <p:sldId id="476" r:id="rId6"/>
    <p:sldId id="259" r:id="rId7"/>
    <p:sldId id="549" r:id="rId8"/>
    <p:sldId id="338" r:id="rId9"/>
    <p:sldId id="407" r:id="rId11"/>
    <p:sldId id="336" r:id="rId12"/>
    <p:sldId id="260" r:id="rId13"/>
    <p:sldId id="276" r:id="rId14"/>
    <p:sldId id="340" r:id="rId15"/>
    <p:sldId id="337" r:id="rId16"/>
    <p:sldId id="261" r:id="rId17"/>
    <p:sldId id="274" r:id="rId18"/>
    <p:sldId id="273" r:id="rId19"/>
    <p:sldId id="272" r:id="rId20"/>
    <p:sldId id="477" r:id="rId21"/>
    <p:sldId id="271" r:id="rId22"/>
    <p:sldId id="270" r:id="rId23"/>
    <p:sldId id="269" r:id="rId24"/>
    <p:sldId id="268" r:id="rId25"/>
    <p:sldId id="267" r:id="rId26"/>
    <p:sldId id="265" r:id="rId27"/>
    <p:sldId id="264" r:id="rId28"/>
    <p:sldId id="263" r:id="rId29"/>
    <p:sldId id="262" r:id="rId30"/>
    <p:sldId id="275" r:id="rId31"/>
    <p:sldId id="341" r:id="rId32"/>
    <p:sldId id="342" r:id="rId33"/>
    <p:sldId id="343" r:id="rId34"/>
    <p:sldId id="344" r:id="rId35"/>
    <p:sldId id="345" r:id="rId36"/>
    <p:sldId id="277" r:id="rId37"/>
    <p:sldId id="284" r:id="rId38"/>
    <p:sldId id="283" r:id="rId39"/>
    <p:sldId id="282" r:id="rId40"/>
    <p:sldId id="281" r:id="rId41"/>
    <p:sldId id="280" r:id="rId42"/>
    <p:sldId id="279" r:id="rId43"/>
    <p:sldId id="278" r:id="rId44"/>
    <p:sldId id="289" r:id="rId45"/>
    <p:sldId id="288" r:id="rId46"/>
    <p:sldId id="287" r:id="rId47"/>
    <p:sldId id="286" r:id="rId48"/>
    <p:sldId id="285" r:id="rId49"/>
    <p:sldId id="290" r:id="rId50"/>
    <p:sldId id="299" r:id="rId51"/>
    <p:sldId id="298" r:id="rId52"/>
    <p:sldId id="297" r:id="rId53"/>
    <p:sldId id="296" r:id="rId54"/>
    <p:sldId id="295" r:id="rId55"/>
    <p:sldId id="294" r:id="rId56"/>
    <p:sldId id="293" r:id="rId57"/>
    <p:sldId id="292" r:id="rId58"/>
    <p:sldId id="291"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C0C0C0"/>
    <a:srgbClr val="339933"/>
    <a:srgbClr val="3399FF"/>
    <a:srgbClr val="0033CC"/>
    <a:srgbClr val="66FF33"/>
    <a:srgbClr val="EEB00B"/>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90"/>
  </p:normalViewPr>
  <p:slideViewPr>
    <p:cSldViewPr showGuides="1">
      <p:cViewPr varScale="1">
        <p:scale>
          <a:sx n="76" d="100"/>
          <a:sy n="76" d="100"/>
        </p:scale>
        <p:origin x="-984" y="-84"/>
      </p:cViewPr>
      <p:guideLst>
        <p:guide orient="horz" pos="2159"/>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43.wmf"/><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在某段时间内，交通信号灯的颜色变化序列是：红色 - 黄色 - 绿色 - 红色。像交通信号灯一样，某一个状态只由前一个状态决定，这就是一个一阶马尔可夫模型。而像天气这样，天气状态间的转移仅依赖于前 n 天天气的状态，即状态间的转移仅依赖于前 n 个状态的过程。这个过程就称为n 阶马尔科夫模型。</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p:sp>
        <p:nvSpPr>
          <p:cNvPr id="109570" name="标题 109569"/>
          <p:cNvSpPr>
            <a:spLocks noGrp="1" noRot="1"/>
          </p:cNvSpPr>
          <p:nvPr>
            <p:ph type="ctrTitle"/>
          </p:nvPr>
        </p:nvSpPr>
        <p:spPr>
          <a:xfrm>
            <a:off x="3962400" y="1066800"/>
            <a:ext cx="4648200" cy="1981200"/>
          </a:xfrm>
          <a:prstGeom prst="rect">
            <a:avLst/>
          </a:prstGeom>
          <a:noFill/>
          <a:ln w="9525">
            <a:noFill/>
          </a:ln>
        </p:spPr>
        <p:txBody>
          <a:bodyPr anchor="ctr" anchorCtr="0"/>
          <a:lstStyle>
            <a:lvl1pPr lvl="0">
              <a:buClrTx/>
              <a:buSzTx/>
              <a:buFontTx/>
              <a:defRPr/>
            </a:lvl1pPr>
          </a:lstStyle>
          <a:p>
            <a:pPr lvl="0"/>
            <a:r>
              <a:rPr lang="zh-CN" altLang="en-US" dirty="0"/>
              <a:t>单击此处编辑母版标题样式</a:t>
            </a:r>
            <a:endParaRPr lang="zh-CN" altLang="en-US" dirty="0"/>
          </a:p>
        </p:txBody>
      </p:sp>
      <p:sp>
        <p:nvSpPr>
          <p:cNvPr id="109571" name="副标题 109570"/>
          <p:cNvSpPr>
            <a:spLocks noGrp="1" noRot="1"/>
          </p:cNvSpPr>
          <p:nvPr>
            <p:ph type="subTitle" idx="1"/>
          </p:nvPr>
        </p:nvSpPr>
        <p:spPr>
          <a:xfrm>
            <a:off x="3962400" y="3657600"/>
            <a:ext cx="4572000" cy="1676400"/>
          </a:xfrm>
          <a:prstGeom prst="rect">
            <a:avLst/>
          </a:prstGeom>
          <a:noFill/>
          <a:ln w="9525">
            <a:noFill/>
          </a:ln>
        </p:spPr>
        <p:txBody>
          <a:bodyPr anchor="t" anchorCtr="0"/>
          <a:lstStyle>
            <a:lvl1pPr marL="0" lvl="0" indent="0" algn="ctr">
              <a:buClr>
                <a:schemeClr val="hlink"/>
              </a:buClr>
              <a:buSzPct val="70000"/>
              <a:buFont typeface="Wingdings" panose="05000000000000000000" pitchFamily="2" charset="2"/>
              <a:buNone/>
              <a:defRPr/>
            </a:lvl1pPr>
            <a:lvl2pPr marL="457200" lvl="1" indent="0" algn="ctr">
              <a:buClr>
                <a:schemeClr val="accent2"/>
              </a:buClr>
              <a:buSzPct val="85000"/>
              <a:buFont typeface="Wingdings" panose="05000000000000000000" pitchFamily="2" charset="2"/>
              <a:buNone/>
              <a:defRPr/>
            </a:lvl2pPr>
            <a:lvl3pPr marL="914400" lvl="2" indent="0" algn="ctr">
              <a:buClr>
                <a:schemeClr val="hlink"/>
              </a:buClr>
              <a:buSzPct val="80000"/>
              <a:buFont typeface="Wingdings" panose="05000000000000000000" pitchFamily="2" charset="2"/>
              <a:buNone/>
              <a:defRPr/>
            </a:lvl3pPr>
            <a:lvl4pPr marL="1371600" lvl="3" indent="0" algn="ctr">
              <a:buClr>
                <a:schemeClr val="accent2"/>
              </a:buClr>
              <a:buSzPct val="90000"/>
              <a:buFont typeface="Wingdings" panose="05000000000000000000" pitchFamily="2" charset="2"/>
              <a:buNone/>
              <a:defRPr/>
            </a:lvl4pPr>
            <a:lvl5pPr marL="1828800" lvl="4" indent="0" algn="ctr">
              <a:buClr>
                <a:schemeClr val="hlink"/>
              </a:buClr>
              <a:buSzPct val="85000"/>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109572" name="日期占位符 109571"/>
          <p:cNvSpPr>
            <a:spLocks noGrp="1"/>
          </p:cNvSpPr>
          <p:nvPr>
            <p:ph type="dt" sz="half" idx="2"/>
          </p:nvPr>
        </p:nvSpPr>
        <p:spPr>
          <a:xfrm>
            <a:off x="301625" y="6076950"/>
            <a:ext cx="2289175" cy="476250"/>
          </a:xfrm>
          <a:prstGeom prst="rect">
            <a:avLst/>
          </a:prstGeom>
          <a:noFill/>
          <a:ln w="9525">
            <a:noFill/>
          </a:ln>
        </p:spPr>
        <p:txBody>
          <a:bodyPr anchor="t" anchorCtr="0"/>
          <a:lstStyle>
            <a:lvl1pPr>
              <a:defRPr sz="1400">
                <a:latin typeface="Arial" panose="020B0604020202020204" pitchFamily="34" charset="0"/>
              </a:defRPr>
            </a:lvl1pPr>
          </a:lstStyle>
          <a:p>
            <a:fld id="{BB962C8B-B14F-4D97-AF65-F5344CB8AC3E}" type="datetime1">
              <a:rPr lang="zh-CN" altLang="en-US" dirty="0"/>
            </a:fld>
            <a:endParaRPr lang="zh-CN" altLang="en-US" dirty="0">
              <a:latin typeface="Times New Roman" panose="02020603050405020304" pitchFamily="18" charset="0"/>
            </a:endParaRPr>
          </a:p>
        </p:txBody>
      </p:sp>
      <p:sp>
        <p:nvSpPr>
          <p:cNvPr id="109573" name="页脚占位符 109572"/>
          <p:cNvSpPr>
            <a:spLocks noGrp="1"/>
          </p:cNvSpPr>
          <p:nvPr>
            <p:ph type="ftr" sz="quarter" idx="3"/>
          </p:nvPr>
        </p:nvSpPr>
        <p:spPr>
          <a:xfrm>
            <a:off x="3124200" y="6076950"/>
            <a:ext cx="2895600" cy="476250"/>
          </a:xfrm>
          <a:prstGeom prst="rect">
            <a:avLst/>
          </a:prstGeom>
          <a:noFill/>
          <a:ln w="9525">
            <a:noFill/>
          </a:ln>
        </p:spPr>
        <p:txBody>
          <a:bodyPr anchor="t" anchorCtr="0"/>
          <a:lstStyle>
            <a:lvl1pPr algn="ctr">
              <a:defRPr sz="1400">
                <a:latin typeface="Arial" panose="020B0604020202020204" pitchFamily="34" charset="0"/>
              </a:defRPr>
            </a:lvl1pPr>
          </a:lstStyle>
          <a:p>
            <a:endParaRPr lang="zh-CN" altLang="en-US" dirty="0"/>
          </a:p>
        </p:txBody>
      </p:sp>
      <p:sp>
        <p:nvSpPr>
          <p:cNvPr id="109574" name="灯片编号占位符 109573"/>
          <p:cNvSpPr>
            <a:spLocks noGrp="1"/>
          </p:cNvSpPr>
          <p:nvPr>
            <p:ph type="sldNum" sz="quarter" idx="4"/>
          </p:nvPr>
        </p:nvSpPr>
        <p:spPr>
          <a:xfrm>
            <a:off x="6553200" y="6076950"/>
            <a:ext cx="2289175" cy="476250"/>
          </a:xfrm>
          <a:prstGeom prst="rect">
            <a:avLst/>
          </a:prstGeom>
          <a:noFill/>
          <a:ln w="9525">
            <a:noFill/>
          </a:ln>
        </p:spPr>
        <p:txBody>
          <a:bodyPr anchor="t" anchorCtr="0"/>
          <a:lstStyle>
            <a:lvl1pPr algn="r">
              <a:defRPr sz="1400">
                <a:latin typeface="Arial" panose="020B0604020202020204" pitchFamily="34" charset="0"/>
              </a:defRPr>
            </a:lvl1pPr>
          </a:lstStyle>
          <a:p>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9569" y="685800"/>
            <a:ext cx="2135981" cy="5181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85800"/>
            <a:ext cx="6284119" cy="5181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981200"/>
            <a:ext cx="4184968"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60583" y="1981200"/>
            <a:ext cx="4184968"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8546" name="标题 108545"/>
          <p:cNvSpPr>
            <a:spLocks noGrp="1" noRot="1"/>
          </p:cNvSpPr>
          <p:nvPr>
            <p:ph type="title"/>
          </p:nvPr>
        </p:nvSpPr>
        <p:spPr>
          <a:xfrm>
            <a:off x="301625" y="6858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8547" name="文本占位符 108546"/>
          <p:cNvSpPr>
            <a:spLocks noGrp="1" noRot="1"/>
          </p:cNvSpPr>
          <p:nvPr>
            <p:ph type="body" idx="1"/>
          </p:nvPr>
        </p:nvSpPr>
        <p:spPr>
          <a:xfrm>
            <a:off x="304800" y="1981200"/>
            <a:ext cx="854075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8548" name="日期占位符 108547"/>
          <p:cNvSpPr>
            <a:spLocks noGrp="1"/>
          </p:cNvSpPr>
          <p:nvPr>
            <p:ph type="dt" sz="half" idx="2"/>
          </p:nvPr>
        </p:nvSpPr>
        <p:spPr>
          <a:xfrm>
            <a:off x="301625" y="6019800"/>
            <a:ext cx="2289175" cy="476250"/>
          </a:xfrm>
          <a:prstGeom prst="rect">
            <a:avLst/>
          </a:prstGeom>
          <a:noFill/>
          <a:ln w="9525">
            <a:noFill/>
          </a:ln>
        </p:spPr>
        <p:txBody>
          <a:bodyPr/>
          <a:lstStyle>
            <a:lvl1pPr>
              <a:defRPr sz="1400">
                <a:latin typeface="Arial" panose="020B0604020202020204" pitchFamily="34" charset="0"/>
              </a:defRPr>
            </a:lvl1pPr>
          </a:lstStyle>
          <a:p>
            <a:pPr lvl="0"/>
            <a:fld id="{BB962C8B-B14F-4D97-AF65-F5344CB8AC3E}" type="datetime1">
              <a:rPr lang="zh-CN" altLang="en-US" dirty="0"/>
            </a:fld>
            <a:endParaRPr lang="zh-CN" altLang="en-US" dirty="0">
              <a:latin typeface="Times New Roman" panose="02020603050405020304" pitchFamily="18" charset="0"/>
            </a:endParaRPr>
          </a:p>
        </p:txBody>
      </p:sp>
      <p:sp>
        <p:nvSpPr>
          <p:cNvPr id="108549" name="页脚占位符 108548"/>
          <p:cNvSpPr>
            <a:spLocks noGrp="1"/>
          </p:cNvSpPr>
          <p:nvPr>
            <p:ph type="ftr" sz="quarter" idx="3"/>
          </p:nvPr>
        </p:nvSpPr>
        <p:spPr>
          <a:xfrm>
            <a:off x="3124200" y="6019800"/>
            <a:ext cx="2895600" cy="476250"/>
          </a:xfrm>
          <a:prstGeom prst="rect">
            <a:avLst/>
          </a:prstGeom>
          <a:noFill/>
          <a:ln w="9525">
            <a:noFill/>
          </a:ln>
        </p:spPr>
        <p:txBody>
          <a:bodyPr/>
          <a:lstStyle>
            <a:lvl1pPr algn="ctr">
              <a:defRPr sz="1400">
                <a:latin typeface="Arial" panose="020B0604020202020204" pitchFamily="34" charset="0"/>
              </a:defRPr>
            </a:lvl1pPr>
          </a:lstStyle>
          <a:p>
            <a:pPr lvl="0"/>
            <a:endParaRPr lang="zh-CN" altLang="en-US" dirty="0"/>
          </a:p>
        </p:txBody>
      </p:sp>
      <p:sp>
        <p:nvSpPr>
          <p:cNvPr id="108550" name="灯片编号占位符 108549"/>
          <p:cNvSpPr>
            <a:spLocks noGrp="1"/>
          </p:cNvSpPr>
          <p:nvPr>
            <p:ph type="sldNum" sz="quarter" idx="4"/>
          </p:nvPr>
        </p:nvSpPr>
        <p:spPr>
          <a:xfrm>
            <a:off x="6553200" y="6019800"/>
            <a:ext cx="2289175" cy="476250"/>
          </a:xfrm>
          <a:prstGeom prst="rect">
            <a:avLst/>
          </a:prstGeom>
          <a:noFill/>
          <a:ln w="9525">
            <a:noFill/>
          </a:ln>
        </p:spPr>
        <p:txBody>
          <a:bodyPr/>
          <a:lstStyle>
            <a:lvl1pPr algn="r">
              <a:defRPr sz="1400">
                <a:latin typeface="Arial" panose="020B0604020202020204" pitchFamily="34" charset="0"/>
              </a:defRPr>
            </a:lvl1p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37.wmf"/><Relationship Id="rId7" Type="http://schemas.openxmlformats.org/officeDocument/2006/relationships/oleObject" Target="../embeddings/oleObject6.bin"/><Relationship Id="rId6" Type="http://schemas.openxmlformats.org/officeDocument/2006/relationships/image" Target="../media/image36.wmf"/><Relationship Id="rId5" Type="http://schemas.openxmlformats.org/officeDocument/2006/relationships/oleObject" Target="../embeddings/oleObject5.bin"/><Relationship Id="rId4" Type="http://schemas.openxmlformats.org/officeDocument/2006/relationships/image" Target="../media/image35.wmf"/><Relationship Id="rId3" Type="http://schemas.openxmlformats.org/officeDocument/2006/relationships/oleObject" Target="../embeddings/oleObject4.bin"/><Relationship Id="rId2" Type="http://schemas.openxmlformats.org/officeDocument/2006/relationships/image" Target="../media/image34.wmf"/><Relationship Id="rId14" Type="http://schemas.openxmlformats.org/officeDocument/2006/relationships/vmlDrawing" Target="../drawings/vmlDrawing3.vml"/><Relationship Id="rId13" Type="http://schemas.openxmlformats.org/officeDocument/2006/relationships/slideLayout" Target="../slideLayouts/slideLayout2.xml"/><Relationship Id="rId12" Type="http://schemas.openxmlformats.org/officeDocument/2006/relationships/image" Target="../media/image39.wmf"/><Relationship Id="rId11" Type="http://schemas.openxmlformats.org/officeDocument/2006/relationships/oleObject" Target="../embeddings/oleObject8.bin"/><Relationship Id="rId10" Type="http://schemas.openxmlformats.org/officeDocument/2006/relationships/image" Target="../media/image38.wmf"/><Relationship Id="rId1"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43.wmf"/><Relationship Id="rId7" Type="http://schemas.openxmlformats.org/officeDocument/2006/relationships/oleObject" Target="../embeddings/oleObject12.bin"/><Relationship Id="rId6" Type="http://schemas.openxmlformats.org/officeDocument/2006/relationships/image" Target="../media/image42.wmf"/><Relationship Id="rId5" Type="http://schemas.openxmlformats.org/officeDocument/2006/relationships/oleObject" Target="../embeddings/oleObject11.bin"/><Relationship Id="rId4" Type="http://schemas.openxmlformats.org/officeDocument/2006/relationships/image" Target="../media/image41.wmf"/><Relationship Id="rId3" Type="http://schemas.openxmlformats.org/officeDocument/2006/relationships/oleObject" Target="../embeddings/oleObject10.bin"/><Relationship Id="rId2" Type="http://schemas.openxmlformats.org/officeDocument/2006/relationships/image" Target="../media/image40.wmf"/><Relationship Id="rId11" Type="http://schemas.openxmlformats.org/officeDocument/2006/relationships/vmlDrawing" Target="../drawings/vmlDrawing4.vml"/><Relationship Id="rId10" Type="http://schemas.openxmlformats.org/officeDocument/2006/relationships/slideLayout" Target="../slideLayouts/slideLayout2.xml"/><Relationship Id="rId1" Type="http://schemas.openxmlformats.org/officeDocument/2006/relationships/oleObject" Target="../embeddings/oleObject9.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标题 130049"/>
          <p:cNvSpPr>
            <a:spLocks noGrp="1" noRot="1"/>
          </p:cNvSpPr>
          <p:nvPr>
            <p:ph type="ctrTitle"/>
          </p:nvPr>
        </p:nvSpPr>
        <p:spPr>
          <a:xfrm>
            <a:off x="755650" y="1066800"/>
            <a:ext cx="7854950" cy="1981200"/>
          </a:xfrm>
        </p:spPr>
        <p:txBody>
          <a:bodyPr anchor="ctr" anchorCtr="0"/>
          <a:p>
            <a:pPr defTabSz="914400">
              <a:buSzTx/>
              <a:buFontTx/>
              <a:buNone/>
            </a:pPr>
            <a:r>
              <a:rPr lang="en-US" altLang="zh-CN" kern="1200" baseline="0">
                <a:latin typeface="Arial" panose="020B0604020202020204" pitchFamily="34" charset="0"/>
                <a:ea typeface="宋体" panose="02010600030101010101" pitchFamily="2" charset="-122"/>
              </a:rPr>
              <a:t>MAMCHINE LEARNING:</a:t>
            </a:r>
            <a:br>
              <a:rPr lang="en-US" altLang="zh-CN" kern="1200" baseline="0">
                <a:latin typeface="Arial" panose="020B0604020202020204" pitchFamily="34" charset="0"/>
                <a:ea typeface="宋体" panose="02010600030101010101" pitchFamily="2" charset="-122"/>
              </a:rPr>
            </a:br>
            <a:r>
              <a:rPr lang="en-US" altLang="zh-CN" kern="1200" baseline="0">
                <a:latin typeface="Arial" panose="020B0604020202020204" pitchFamily="34" charset="0"/>
                <a:ea typeface="宋体" panose="02010600030101010101" pitchFamily="2" charset="-122"/>
              </a:rPr>
              <a:t>PROBABILISTIC</a:t>
            </a:r>
            <a:endParaRPr lang="en-US" altLang="zh-CN" kern="1200" baseline="0">
              <a:latin typeface="Arial" panose="020B0604020202020204" pitchFamily="34" charset="0"/>
              <a:ea typeface="宋体" panose="02010600030101010101" pitchFamily="2" charset="-122"/>
            </a:endParaRPr>
          </a:p>
        </p:txBody>
      </p:sp>
      <p:sp>
        <p:nvSpPr>
          <p:cNvPr id="130051" name="副标题 130050"/>
          <p:cNvSpPr>
            <a:spLocks noGrp="1" noRot="1"/>
          </p:cNvSpPr>
          <p:nvPr>
            <p:ph type="subTitle" idx="1"/>
          </p:nvPr>
        </p:nvSpPr>
        <p:spPr/>
        <p:txBody>
          <a:bodyPr anchor="t" anchorCtr="0"/>
          <a:p>
            <a:pPr defTabSz="914400">
              <a:buSzPct val="70000"/>
            </a:pPr>
            <a:endParaRPr kern="1200" baseline="0" dirty="0">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标题 134145"/>
          <p:cNvSpPr>
            <a:spLocks noGrp="1" noRot="1"/>
          </p:cNvSpPr>
          <p:nvPr>
            <p:ph type="title"/>
          </p:nvPr>
        </p:nvSpPr>
        <p:spPr/>
        <p:txBody>
          <a:bodyPr anchor="ctr" anchorCtr="0"/>
          <a:p>
            <a:endParaRPr dirty="0"/>
          </a:p>
        </p:txBody>
      </p:sp>
      <p:sp>
        <p:nvSpPr>
          <p:cNvPr id="134147" name="文本占位符 134146"/>
          <p:cNvSpPr>
            <a:spLocks noGrp="1" noRot="1"/>
          </p:cNvSpPr>
          <p:nvPr>
            <p:ph type="body" idx="1"/>
          </p:nvPr>
        </p:nvSpPr>
        <p:spPr>
          <a:xfrm>
            <a:off x="304800" y="1981200"/>
            <a:ext cx="8540750" cy="4471988"/>
          </a:xfrm>
        </p:spPr>
        <p:txBody>
          <a:bodyPr/>
          <a:p>
            <a:pPr>
              <a:buNone/>
            </a:pPr>
            <a:r>
              <a:rPr lang="en-US" altLang="zh-CN" sz="2400"/>
              <a:t>    D E F I N I T I O N</a:t>
            </a:r>
            <a:endParaRPr lang="en-US" altLang="zh-CN" sz="2400"/>
          </a:p>
          <a:p>
            <a:pPr>
              <a:buNone/>
            </a:pPr>
            <a:r>
              <a:rPr lang="en-US" altLang="zh-CN" sz="2400"/>
              <a:t>           HIDDEN MARKOV MODEL</a:t>
            </a:r>
            <a:endParaRPr lang="en-US" altLang="zh-CN" sz="2400"/>
          </a:p>
          <a:p>
            <a:pPr>
              <a:buNone/>
            </a:pPr>
            <a:r>
              <a:rPr lang="en-US" altLang="zh-CN" sz="2400"/>
              <a:t>           A graphical model is called a hidden Markov model     </a:t>
            </a:r>
            <a:r>
              <a:rPr lang="en-US" altLang="zh-CN" sz="2400">
                <a:solidFill>
                  <a:srgbClr val="FF0000"/>
                </a:solidFill>
              </a:rPr>
              <a:t>(HMM) if it is a Markov model whose states are not directly observable but are hidden</a:t>
            </a:r>
            <a:r>
              <a:rPr lang="en-US" altLang="zh-CN" sz="2400"/>
              <a:t> by a further stochastic system interpreting their output. More formally, given a set of states S=s</a:t>
            </a:r>
            <a:r>
              <a:rPr lang="en-US" altLang="zh-CN" sz="1000"/>
              <a:t>1</a:t>
            </a:r>
            <a:r>
              <a:rPr lang="en-US" altLang="zh-CN" sz="2400"/>
              <a:t>, s</a:t>
            </a:r>
            <a:r>
              <a:rPr lang="en-US" altLang="zh-CN" sz="1000"/>
              <a:t>2</a:t>
            </a:r>
            <a:r>
              <a:rPr lang="en-US" altLang="zh-CN" sz="2400"/>
              <a:t>,</a:t>
            </a:r>
            <a:r>
              <a:rPr lang="en-US" altLang="zh-CN" sz="2400">
                <a:latin typeface="Arial" panose="020B0604020202020204" pitchFamily="34" charset="0"/>
              </a:rPr>
              <a:t>…</a:t>
            </a:r>
            <a:r>
              <a:rPr lang="en-US" altLang="zh-CN" sz="2400"/>
              <a:t>, s</a:t>
            </a:r>
            <a:r>
              <a:rPr lang="en-US" altLang="zh-CN" sz="1000"/>
              <a:t>n</a:t>
            </a:r>
            <a:r>
              <a:rPr lang="en-US" altLang="zh-CN" sz="2400"/>
              <a:t>, and given a set of state transition probabilities A=a</a:t>
            </a:r>
            <a:r>
              <a:rPr lang="en-US" altLang="zh-CN" sz="1000"/>
              <a:t>11</a:t>
            </a:r>
            <a:r>
              <a:rPr lang="en-US" altLang="zh-CN" sz="2400"/>
              <a:t>, a</a:t>
            </a:r>
            <a:r>
              <a:rPr lang="en-US" altLang="zh-CN" sz="1000"/>
              <a:t>12</a:t>
            </a:r>
            <a:r>
              <a:rPr lang="en-US" altLang="zh-CN" sz="2400"/>
              <a:t>,</a:t>
            </a:r>
            <a:r>
              <a:rPr lang="en-US" altLang="zh-CN" sz="2400">
                <a:latin typeface="Arial" panose="020B0604020202020204" pitchFamily="34" charset="0"/>
              </a:rPr>
              <a:t>…</a:t>
            </a:r>
            <a:r>
              <a:rPr lang="en-US" altLang="zh-CN" sz="2400"/>
              <a:t>,a</a:t>
            </a:r>
            <a:r>
              <a:rPr lang="en-US" altLang="zh-CN" sz="1000"/>
              <a:t>1n</a:t>
            </a:r>
            <a:r>
              <a:rPr lang="en-US" altLang="zh-CN" sz="2400"/>
              <a:t>, a</a:t>
            </a:r>
            <a:r>
              <a:rPr lang="en-US" altLang="zh-CN" sz="1000"/>
              <a:t>21</a:t>
            </a:r>
            <a:r>
              <a:rPr lang="en-US" altLang="zh-CN" sz="2400"/>
              <a:t>, a</a:t>
            </a:r>
            <a:r>
              <a:rPr lang="en-US" altLang="zh-CN" sz="1000"/>
              <a:t>22</a:t>
            </a:r>
            <a:r>
              <a:rPr lang="en-US" altLang="zh-CN" sz="2400"/>
              <a:t>,</a:t>
            </a:r>
            <a:r>
              <a:rPr lang="en-US" altLang="zh-CN" sz="2400">
                <a:latin typeface="Arial" panose="020B0604020202020204" pitchFamily="34" charset="0"/>
              </a:rPr>
              <a:t>…</a:t>
            </a:r>
            <a:r>
              <a:rPr lang="en-US" altLang="zh-CN" sz="2400"/>
              <a:t>,</a:t>
            </a:r>
            <a:r>
              <a:rPr lang="en-US" altLang="zh-CN" sz="2400">
                <a:latin typeface="Arial" panose="020B0604020202020204" pitchFamily="34" charset="0"/>
              </a:rPr>
              <a:t>…</a:t>
            </a:r>
            <a:r>
              <a:rPr lang="en-US" altLang="zh-CN" sz="2400"/>
              <a:t>, a</a:t>
            </a:r>
            <a:r>
              <a:rPr lang="en-US" altLang="zh-CN" sz="1000"/>
              <a:t>nn</a:t>
            </a:r>
            <a:r>
              <a:rPr lang="en-US" altLang="zh-CN" sz="2400"/>
              <a:t>, there is a set of observation likelihoods, O=p</a:t>
            </a:r>
            <a:r>
              <a:rPr lang="en-US" altLang="zh-CN" sz="1000"/>
              <a:t>i</a:t>
            </a:r>
            <a:r>
              <a:rPr lang="en-US" altLang="zh-CN" sz="2400"/>
              <a:t>(o</a:t>
            </a:r>
            <a:r>
              <a:rPr lang="en-US" altLang="zh-CN" sz="1000"/>
              <a:t>t</a:t>
            </a:r>
            <a:r>
              <a:rPr lang="en-US" altLang="zh-CN" sz="2400"/>
              <a:t>), each expressing the probability of an observation </a:t>
            </a:r>
            <a:r>
              <a:rPr lang="en-US" altLang="zh-CN" sz="2400" err="1"/>
              <a:t>o</a:t>
            </a:r>
            <a:r>
              <a:rPr lang="en-US" altLang="zh-CN" sz="1000" err="1"/>
              <a:t>t</a:t>
            </a:r>
            <a:r>
              <a:rPr lang="en-US" altLang="zh-CN" sz="2400"/>
              <a:t> (at time t) being generated by a state s</a:t>
            </a:r>
            <a:r>
              <a:rPr lang="en-US" altLang="zh-CN" sz="1000"/>
              <a:t>t</a:t>
            </a:r>
            <a:r>
              <a:rPr lang="en-US" altLang="zh-CN" sz="2400"/>
              <a:t>.</a:t>
            </a:r>
            <a:endParaRPr lang="en-US" altLang="zh-CN" sz="2400"/>
          </a:p>
        </p:txBody>
      </p:sp>
      <p:pic>
        <p:nvPicPr>
          <p:cNvPr id="2" name="图片 1"/>
          <p:cNvPicPr>
            <a:picLocks noChangeAspect="1"/>
          </p:cNvPicPr>
          <p:nvPr/>
        </p:nvPicPr>
        <p:blipFill>
          <a:blip r:embed="rId1"/>
          <a:stretch>
            <a:fillRect/>
          </a:stretch>
        </p:blipFill>
        <p:spPr>
          <a:xfrm>
            <a:off x="608965" y="548640"/>
            <a:ext cx="8068310" cy="1297305"/>
          </a:xfrm>
          <a:prstGeom prst="rect">
            <a:avLst/>
          </a:prstGeom>
        </p:spPr>
      </p:pic>
      <p:pic>
        <p:nvPicPr>
          <p:cNvPr id="3" name="图片 2"/>
          <p:cNvPicPr>
            <a:picLocks noChangeAspect="1"/>
          </p:cNvPicPr>
          <p:nvPr/>
        </p:nvPicPr>
        <p:blipFill>
          <a:blip r:embed="rId2"/>
          <a:srcRect r="-44" b="12651"/>
          <a:stretch>
            <a:fillRect/>
          </a:stretch>
        </p:blipFill>
        <p:spPr>
          <a:xfrm>
            <a:off x="5436235" y="1700530"/>
            <a:ext cx="2880360" cy="10083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r="827" b="10692"/>
          <a:stretch>
            <a:fillRect/>
          </a:stretch>
        </p:blipFill>
        <p:spPr>
          <a:xfrm>
            <a:off x="2195830" y="1052830"/>
            <a:ext cx="5256530" cy="2376170"/>
          </a:xfrm>
          <a:prstGeom prst="rect">
            <a:avLst/>
          </a:prstGeom>
        </p:spPr>
      </p:pic>
      <p:pic>
        <p:nvPicPr>
          <p:cNvPr id="4" name="图片 3"/>
          <p:cNvPicPr>
            <a:picLocks noChangeAspect="1"/>
          </p:cNvPicPr>
          <p:nvPr/>
        </p:nvPicPr>
        <p:blipFill>
          <a:blip r:embed="rId2"/>
          <a:srcRect r="3922" b="11653"/>
          <a:stretch>
            <a:fillRect/>
          </a:stretch>
        </p:blipFill>
        <p:spPr>
          <a:xfrm>
            <a:off x="2267585" y="4149090"/>
            <a:ext cx="4464685" cy="1656080"/>
          </a:xfrm>
          <a:prstGeom prst="rect">
            <a:avLst/>
          </a:prstGeom>
        </p:spPr>
      </p:pic>
      <p:sp>
        <p:nvSpPr>
          <p:cNvPr id="5" name="标题 4"/>
          <p:cNvSpPr/>
          <p:nvPr>
            <p:ph type="title"/>
          </p:nvPr>
        </p:nvSpPr>
        <p:spPr/>
        <p:txBody>
          <a:bodyPr/>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p>
            <a:endParaRPr lang="zh-CN" altLang="en-US"/>
          </a:p>
        </p:txBody>
      </p:sp>
      <p:pic>
        <p:nvPicPr>
          <p:cNvPr id="2" name="图片 1"/>
          <p:cNvPicPr>
            <a:picLocks noChangeAspect="1"/>
          </p:cNvPicPr>
          <p:nvPr/>
        </p:nvPicPr>
        <p:blipFill>
          <a:blip r:embed="rId1"/>
          <a:stretch>
            <a:fillRect/>
          </a:stretch>
        </p:blipFill>
        <p:spPr>
          <a:xfrm>
            <a:off x="403860" y="1266190"/>
            <a:ext cx="8219440" cy="43472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标题 151553"/>
          <p:cNvSpPr>
            <a:spLocks noGrp="1" noRot="1"/>
          </p:cNvSpPr>
          <p:nvPr>
            <p:ph type="title"/>
          </p:nvPr>
        </p:nvSpPr>
        <p:spPr/>
        <p:txBody>
          <a:bodyPr anchor="ctr" anchorCtr="0"/>
          <a:p>
            <a:endParaRPr dirty="0"/>
          </a:p>
        </p:txBody>
      </p:sp>
      <p:sp>
        <p:nvSpPr>
          <p:cNvPr id="151555" name="文本占位符 151554"/>
          <p:cNvSpPr>
            <a:spLocks noGrp="1" noRot="1"/>
          </p:cNvSpPr>
          <p:nvPr>
            <p:ph type="body" idx="1"/>
          </p:nvPr>
        </p:nvSpPr>
        <p:spPr>
          <a:xfrm>
            <a:off x="251460" y="1412875"/>
            <a:ext cx="8540750" cy="3886200"/>
          </a:xfrm>
        </p:spPr>
        <p:txBody>
          <a:bodyPr/>
          <a:p>
            <a:r>
              <a:rPr lang="en-US" altLang="zh-CN" sz="2400"/>
              <a:t>Given this situation, we now attempt to model the resulting set of observations emanating from the room. We begin with a simple model; suppose there is but one coin being flipped.</a:t>
            </a:r>
            <a:endParaRPr lang="en-US" altLang="zh-CN"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标题 135169"/>
          <p:cNvSpPr>
            <a:spLocks noGrp="1" noRot="1"/>
          </p:cNvSpPr>
          <p:nvPr>
            <p:ph type="title"/>
          </p:nvPr>
        </p:nvSpPr>
        <p:spPr/>
        <p:txBody>
          <a:bodyPr anchor="ctr" anchorCtr="0"/>
          <a:p>
            <a:endParaRPr dirty="0"/>
          </a:p>
        </p:txBody>
      </p:sp>
      <p:sp>
        <p:nvSpPr>
          <p:cNvPr id="135171" name="文本占位符 135170"/>
          <p:cNvSpPr>
            <a:spLocks noGrp="1" noRot="1"/>
          </p:cNvSpPr>
          <p:nvPr>
            <p:ph type="body" idx="1"/>
          </p:nvPr>
        </p:nvSpPr>
        <p:spPr>
          <a:xfrm>
            <a:off x="304800" y="1981200"/>
            <a:ext cx="8540750" cy="1016000"/>
          </a:xfrm>
        </p:spPr>
        <p:txBody>
          <a:bodyPr/>
          <a:p>
            <a:r>
              <a:rPr lang="en-US" altLang="zh-CN" sz="2400"/>
              <a:t>We next consider a two coin model, with two hidden states s</a:t>
            </a:r>
            <a:r>
              <a:rPr lang="en-US" altLang="zh-CN" sz="1000"/>
              <a:t>1  </a:t>
            </a:r>
            <a:r>
              <a:rPr lang="en-US" altLang="zh-CN" sz="2400"/>
              <a:t>and s</a:t>
            </a:r>
            <a:r>
              <a:rPr lang="en-US" altLang="zh-CN" sz="1000"/>
              <a:t>2</a:t>
            </a:r>
            <a:r>
              <a:rPr lang="en-US" altLang="zh-CN" sz="2400"/>
              <a:t>, as seen in Figure 13.1.</a:t>
            </a:r>
            <a:endParaRPr lang="en-US" altLang="zh-CN" sz="2400"/>
          </a:p>
        </p:txBody>
      </p:sp>
      <p:grpSp>
        <p:nvGrpSpPr>
          <p:cNvPr id="135180" name="组合 135179"/>
          <p:cNvGrpSpPr/>
          <p:nvPr/>
        </p:nvGrpSpPr>
        <p:grpSpPr>
          <a:xfrm>
            <a:off x="1739900" y="3716338"/>
            <a:ext cx="4295775" cy="1163637"/>
            <a:chOff x="1096" y="2341"/>
            <a:chExt cx="2706" cy="733"/>
          </a:xfrm>
        </p:grpSpPr>
        <p:sp>
          <p:nvSpPr>
            <p:cNvPr id="135172" name="椭圆 135171"/>
            <p:cNvSpPr/>
            <p:nvPr/>
          </p:nvSpPr>
          <p:spPr>
            <a:xfrm>
              <a:off x="1292" y="2523"/>
              <a:ext cx="318"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35173" name="椭圆 135172"/>
            <p:cNvSpPr/>
            <p:nvPr/>
          </p:nvSpPr>
          <p:spPr>
            <a:xfrm>
              <a:off x="3288" y="2523"/>
              <a:ext cx="318"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35175" name="任意多边形 135174"/>
            <p:cNvSpPr/>
            <p:nvPr/>
          </p:nvSpPr>
          <p:spPr>
            <a:xfrm>
              <a:off x="1096" y="2644"/>
              <a:ext cx="333" cy="302"/>
            </a:xfrm>
            <a:custGeom>
              <a:avLst/>
              <a:gdLst/>
              <a:ahLst/>
              <a:cxnLst/>
              <a:pathLst>
                <a:path w="333" h="302">
                  <a:moveTo>
                    <a:pt x="333" y="196"/>
                  </a:moveTo>
                  <a:cubicBezTo>
                    <a:pt x="310" y="234"/>
                    <a:pt x="287" y="272"/>
                    <a:pt x="242" y="287"/>
                  </a:cubicBezTo>
                  <a:cubicBezTo>
                    <a:pt x="197" y="302"/>
                    <a:pt x="98" y="302"/>
                    <a:pt x="60" y="287"/>
                  </a:cubicBezTo>
                  <a:cubicBezTo>
                    <a:pt x="22" y="272"/>
                    <a:pt x="22" y="226"/>
                    <a:pt x="15" y="196"/>
                  </a:cubicBezTo>
                  <a:cubicBezTo>
                    <a:pt x="8" y="166"/>
                    <a:pt x="0" y="136"/>
                    <a:pt x="15" y="106"/>
                  </a:cubicBezTo>
                  <a:cubicBezTo>
                    <a:pt x="30" y="76"/>
                    <a:pt x="76" y="30"/>
                    <a:pt x="106" y="15"/>
                  </a:cubicBezTo>
                  <a:cubicBezTo>
                    <a:pt x="136" y="0"/>
                    <a:pt x="166" y="7"/>
                    <a:pt x="196" y="15"/>
                  </a:cubicBezTo>
                </a:path>
              </a:pathLst>
            </a:custGeom>
            <a:noFill/>
            <a:ln w="12700" cap="sq" cmpd="sng">
              <a:solidFill>
                <a:schemeClr val="tx1">
                  <a:alpha val="100000"/>
                </a:schemeClr>
              </a:solidFill>
              <a:prstDash val="solid"/>
              <a:headEnd type="none" w="med" len="med"/>
              <a:tailEnd type="triangle" w="med" len="med"/>
            </a:ln>
          </p:spPr>
          <p:txBody>
            <a:bodyPr/>
            <a:p>
              <a:endParaRPr lang="zh-CN" altLang="en-US"/>
            </a:p>
          </p:txBody>
        </p:sp>
        <p:sp>
          <p:nvSpPr>
            <p:cNvPr id="135176" name="任意多边形 135175"/>
            <p:cNvSpPr/>
            <p:nvPr/>
          </p:nvSpPr>
          <p:spPr>
            <a:xfrm>
              <a:off x="1565" y="2341"/>
              <a:ext cx="1814" cy="227"/>
            </a:xfrm>
            <a:custGeom>
              <a:avLst/>
              <a:gdLst/>
              <a:ahLst/>
              <a:cxnLst/>
              <a:pathLst>
                <a:path w="1814" h="227">
                  <a:moveTo>
                    <a:pt x="0" y="227"/>
                  </a:moveTo>
                  <a:cubicBezTo>
                    <a:pt x="257" y="113"/>
                    <a:pt x="514" y="0"/>
                    <a:pt x="816" y="0"/>
                  </a:cubicBezTo>
                  <a:cubicBezTo>
                    <a:pt x="1118" y="0"/>
                    <a:pt x="1466" y="113"/>
                    <a:pt x="1814" y="227"/>
                  </a:cubicBezTo>
                </a:path>
              </a:pathLst>
            </a:custGeom>
            <a:noFill/>
            <a:ln w="12700" cap="sq" cmpd="sng">
              <a:solidFill>
                <a:schemeClr val="tx1">
                  <a:alpha val="100000"/>
                </a:schemeClr>
              </a:solidFill>
              <a:prstDash val="solid"/>
              <a:headEnd type="none" w="med" len="med"/>
              <a:tailEnd type="triangle" w="med" len="med"/>
            </a:ln>
          </p:spPr>
          <p:txBody>
            <a:bodyPr/>
            <a:p>
              <a:endParaRPr lang="zh-CN" altLang="en-US"/>
            </a:p>
          </p:txBody>
        </p:sp>
        <p:sp>
          <p:nvSpPr>
            <p:cNvPr id="135177" name="任意多边形 135176"/>
            <p:cNvSpPr/>
            <p:nvPr/>
          </p:nvSpPr>
          <p:spPr>
            <a:xfrm>
              <a:off x="1519" y="2795"/>
              <a:ext cx="1905" cy="279"/>
            </a:xfrm>
            <a:custGeom>
              <a:avLst/>
              <a:gdLst/>
              <a:ahLst/>
              <a:cxnLst/>
              <a:pathLst>
                <a:path w="1905" h="279">
                  <a:moveTo>
                    <a:pt x="1905" y="45"/>
                  </a:moveTo>
                  <a:cubicBezTo>
                    <a:pt x="1587" y="162"/>
                    <a:pt x="1270" y="279"/>
                    <a:pt x="953" y="272"/>
                  </a:cubicBezTo>
                  <a:cubicBezTo>
                    <a:pt x="636" y="265"/>
                    <a:pt x="318" y="132"/>
                    <a:pt x="0" y="0"/>
                  </a:cubicBezTo>
                </a:path>
              </a:pathLst>
            </a:custGeom>
            <a:noFill/>
            <a:ln w="12700" cap="sq" cmpd="sng">
              <a:solidFill>
                <a:schemeClr val="tx1">
                  <a:alpha val="100000"/>
                </a:schemeClr>
              </a:solidFill>
              <a:prstDash val="solid"/>
              <a:headEnd type="none" w="med" len="med"/>
              <a:tailEnd type="triangle" w="med" len="med"/>
            </a:ln>
          </p:spPr>
          <p:txBody>
            <a:bodyPr/>
            <a:p>
              <a:endParaRPr lang="zh-CN" altLang="en-US"/>
            </a:p>
          </p:txBody>
        </p:sp>
        <p:sp>
          <p:nvSpPr>
            <p:cNvPr id="135179" name="任意多边形 135178"/>
            <p:cNvSpPr/>
            <p:nvPr/>
          </p:nvSpPr>
          <p:spPr>
            <a:xfrm>
              <a:off x="3515" y="2553"/>
              <a:ext cx="287" cy="348"/>
            </a:xfrm>
            <a:custGeom>
              <a:avLst/>
              <a:gdLst/>
              <a:ahLst/>
              <a:cxnLst/>
              <a:pathLst>
                <a:path w="287" h="348">
                  <a:moveTo>
                    <a:pt x="45" y="15"/>
                  </a:moveTo>
                  <a:cubicBezTo>
                    <a:pt x="56" y="15"/>
                    <a:pt x="68" y="15"/>
                    <a:pt x="91" y="15"/>
                  </a:cubicBezTo>
                  <a:cubicBezTo>
                    <a:pt x="114" y="15"/>
                    <a:pt x="151" y="0"/>
                    <a:pt x="181" y="15"/>
                  </a:cubicBezTo>
                  <a:cubicBezTo>
                    <a:pt x="211" y="30"/>
                    <a:pt x="257" y="68"/>
                    <a:pt x="272" y="106"/>
                  </a:cubicBezTo>
                  <a:cubicBezTo>
                    <a:pt x="287" y="144"/>
                    <a:pt x="287" y="204"/>
                    <a:pt x="272" y="242"/>
                  </a:cubicBezTo>
                  <a:cubicBezTo>
                    <a:pt x="257" y="280"/>
                    <a:pt x="219" y="318"/>
                    <a:pt x="181" y="333"/>
                  </a:cubicBezTo>
                  <a:cubicBezTo>
                    <a:pt x="143" y="348"/>
                    <a:pt x="75" y="341"/>
                    <a:pt x="45" y="333"/>
                  </a:cubicBezTo>
                  <a:cubicBezTo>
                    <a:pt x="15" y="325"/>
                    <a:pt x="7" y="306"/>
                    <a:pt x="0" y="287"/>
                  </a:cubicBezTo>
                </a:path>
              </a:pathLst>
            </a:custGeom>
            <a:noFill/>
            <a:ln w="12700" cap="sq" cmpd="sng">
              <a:solidFill>
                <a:schemeClr val="tx1">
                  <a:alpha val="100000"/>
                </a:schemeClr>
              </a:solidFill>
              <a:prstDash val="solid"/>
              <a:headEnd type="none" w="med" len="med"/>
              <a:tailEnd type="triangle" w="med" len="med"/>
            </a:ln>
          </p:spPr>
          <p:txBody>
            <a:bodyPr/>
            <a:p>
              <a:endParaRPr lang="zh-CN" altLang="en-US"/>
            </a:p>
          </p:txBody>
        </p:sp>
      </p:grpSp>
      <p:sp>
        <p:nvSpPr>
          <p:cNvPr id="135181" name="文本框 135180"/>
          <p:cNvSpPr txBox="1"/>
          <p:nvPr/>
        </p:nvSpPr>
        <p:spPr>
          <a:xfrm>
            <a:off x="2051050" y="4076700"/>
            <a:ext cx="649288"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S</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35182" name="文本框 135181"/>
          <p:cNvSpPr txBox="1"/>
          <p:nvPr/>
        </p:nvSpPr>
        <p:spPr>
          <a:xfrm>
            <a:off x="1331913" y="4221163"/>
            <a:ext cx="649287"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11</a:t>
            </a:r>
            <a:endParaRPr lang="en-US" altLang="zh-CN" sz="1000">
              <a:latin typeface="Arial" panose="020B0604020202020204" pitchFamily="34" charset="0"/>
            </a:endParaRPr>
          </a:p>
        </p:txBody>
      </p:sp>
      <p:sp>
        <p:nvSpPr>
          <p:cNvPr id="135183" name="文本框 135182"/>
          <p:cNvSpPr txBox="1"/>
          <p:nvPr/>
        </p:nvSpPr>
        <p:spPr>
          <a:xfrm>
            <a:off x="2124075" y="5229225"/>
            <a:ext cx="1655763"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p(H)=b</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35188" name="文本框 135187"/>
          <p:cNvSpPr txBox="1"/>
          <p:nvPr/>
        </p:nvSpPr>
        <p:spPr>
          <a:xfrm>
            <a:off x="3635375" y="3357563"/>
            <a:ext cx="1728788"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12</a:t>
            </a:r>
            <a:r>
              <a:rPr lang="en-US" altLang="zh-CN" sz="2400">
                <a:latin typeface="Arial" panose="020B0604020202020204" pitchFamily="34" charset="0"/>
              </a:rPr>
              <a:t>=1-a</a:t>
            </a:r>
            <a:r>
              <a:rPr lang="en-US" altLang="zh-CN" sz="1000">
                <a:latin typeface="Arial" panose="020B0604020202020204" pitchFamily="34" charset="0"/>
              </a:rPr>
              <a:t>11</a:t>
            </a:r>
            <a:endParaRPr lang="en-US" altLang="zh-CN" sz="1000">
              <a:latin typeface="Arial" panose="020B0604020202020204" pitchFamily="34" charset="0"/>
            </a:endParaRPr>
          </a:p>
        </p:txBody>
      </p:sp>
      <p:sp>
        <p:nvSpPr>
          <p:cNvPr id="135189" name="文本框 135188"/>
          <p:cNvSpPr txBox="1"/>
          <p:nvPr/>
        </p:nvSpPr>
        <p:spPr>
          <a:xfrm>
            <a:off x="5940425" y="4076700"/>
            <a:ext cx="649288"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22</a:t>
            </a:r>
            <a:endParaRPr lang="en-US" altLang="zh-CN" sz="1000">
              <a:latin typeface="Arial" panose="020B0604020202020204" pitchFamily="34" charset="0"/>
            </a:endParaRPr>
          </a:p>
        </p:txBody>
      </p:sp>
      <p:sp>
        <p:nvSpPr>
          <p:cNvPr id="135190" name="文本框 135189"/>
          <p:cNvSpPr txBox="1"/>
          <p:nvPr/>
        </p:nvSpPr>
        <p:spPr>
          <a:xfrm>
            <a:off x="5292725" y="4076700"/>
            <a:ext cx="649288"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S</a:t>
            </a:r>
            <a:r>
              <a:rPr lang="en-US" altLang="zh-CN" sz="1000">
                <a:latin typeface="Arial" panose="020B0604020202020204" pitchFamily="34" charset="0"/>
              </a:rPr>
              <a:t>2</a:t>
            </a:r>
            <a:endParaRPr lang="en-US" altLang="zh-CN" sz="1000">
              <a:latin typeface="Arial" panose="020B0604020202020204" pitchFamily="34" charset="0"/>
            </a:endParaRPr>
          </a:p>
        </p:txBody>
      </p:sp>
      <p:sp>
        <p:nvSpPr>
          <p:cNvPr id="135191" name="文本框 135190"/>
          <p:cNvSpPr txBox="1"/>
          <p:nvPr/>
        </p:nvSpPr>
        <p:spPr>
          <a:xfrm>
            <a:off x="3276600" y="4365625"/>
            <a:ext cx="1728788"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21</a:t>
            </a:r>
            <a:r>
              <a:rPr lang="en-US" altLang="zh-CN" sz="2400">
                <a:latin typeface="Arial" panose="020B0604020202020204" pitchFamily="34" charset="0"/>
              </a:rPr>
              <a:t>=1-a</a:t>
            </a:r>
            <a:r>
              <a:rPr lang="en-US" altLang="zh-CN" sz="1000">
                <a:latin typeface="Arial" panose="020B0604020202020204" pitchFamily="34" charset="0"/>
              </a:rPr>
              <a:t>22</a:t>
            </a:r>
            <a:endParaRPr lang="en-US" altLang="zh-CN" sz="1000">
              <a:latin typeface="Arial" panose="020B0604020202020204" pitchFamily="34" charset="0"/>
            </a:endParaRPr>
          </a:p>
        </p:txBody>
      </p:sp>
      <p:sp>
        <p:nvSpPr>
          <p:cNvPr id="135193" name="文本框 135192"/>
          <p:cNvSpPr txBox="1"/>
          <p:nvPr/>
        </p:nvSpPr>
        <p:spPr>
          <a:xfrm>
            <a:off x="2124075" y="5805488"/>
            <a:ext cx="1655763"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p(T)=1-b</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35194" name="文本框 135193"/>
          <p:cNvSpPr txBox="1"/>
          <p:nvPr/>
        </p:nvSpPr>
        <p:spPr>
          <a:xfrm>
            <a:off x="4716463" y="5734050"/>
            <a:ext cx="1655762"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p(T)=1-b</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35195" name="文本框 135194"/>
          <p:cNvSpPr txBox="1"/>
          <p:nvPr/>
        </p:nvSpPr>
        <p:spPr>
          <a:xfrm>
            <a:off x="4716463" y="5229225"/>
            <a:ext cx="1655762"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p(H)=b</a:t>
            </a:r>
            <a:r>
              <a:rPr lang="en-US" altLang="zh-CN" sz="1000">
                <a:latin typeface="Arial" panose="020B0604020202020204" pitchFamily="34" charset="0"/>
              </a:rPr>
              <a:t>2</a:t>
            </a:r>
            <a:endParaRPr lang="en-US" altLang="zh-CN" sz="1000">
              <a:latin typeface="Arial" panose="020B0604020202020204" pitchFamily="34" charset="0"/>
            </a:endParaRPr>
          </a:p>
        </p:txBody>
      </p:sp>
      <p:sp>
        <p:nvSpPr>
          <p:cNvPr id="2" name="文本框 1"/>
          <p:cNvSpPr txBox="1"/>
          <p:nvPr/>
        </p:nvSpPr>
        <p:spPr>
          <a:xfrm>
            <a:off x="5868035" y="2781300"/>
            <a:ext cx="2540000" cy="645160"/>
          </a:xfrm>
          <a:prstGeom prst="rect">
            <a:avLst/>
          </a:prstGeom>
          <a:noFill/>
        </p:spPr>
        <p:txBody>
          <a:bodyPr wrap="square" rtlCol="0" anchor="t">
            <a:spAutoFit/>
          </a:bodyPr>
          <a:p>
            <a:r>
              <a:rPr lang="zh-CN" altLang="en-US"/>
              <a:t>其中，H代表head，正面；T代表tail。</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标题 149505"/>
          <p:cNvSpPr>
            <a:spLocks noGrp="1" noRot="1"/>
          </p:cNvSpPr>
          <p:nvPr>
            <p:ph type="title"/>
          </p:nvPr>
        </p:nvSpPr>
        <p:spPr/>
        <p:txBody>
          <a:bodyPr anchor="ctr" anchorCtr="0"/>
          <a:p>
            <a:endParaRPr dirty="0"/>
          </a:p>
        </p:txBody>
      </p:sp>
      <p:sp>
        <p:nvSpPr>
          <p:cNvPr id="149507" name="文本占位符 149506"/>
          <p:cNvSpPr>
            <a:spLocks noGrp="1" noRot="1"/>
          </p:cNvSpPr>
          <p:nvPr>
            <p:ph type="body" idx="1"/>
          </p:nvPr>
        </p:nvSpPr>
        <p:spPr/>
        <p:txBody>
          <a:bodyPr/>
          <a:p>
            <a:r>
              <a:rPr lang="en-US" altLang="zh-CN" sz="2400"/>
              <a:t>A third model is presented in Figure 13.2, where three states (three coins) are used to capture the coin flip output.</a:t>
            </a:r>
            <a:endParaRPr lang="en-US" altLang="zh-CN" sz="2400"/>
          </a:p>
          <a:p>
            <a:r>
              <a:rPr lang="en-US" altLang="zh-CN" sz="2400"/>
              <a:t>The difficult issue for the coin flipping problem is the choice of an optimal model.</a:t>
            </a:r>
            <a:endParaRPr lang="en-US" altLang="zh-CN" sz="2400"/>
          </a:p>
          <a:p>
            <a:r>
              <a:rPr lang="en-US" altLang="zh-CN" sz="2400"/>
              <a:t>The three state model of Figure 13.2 has nine parameters.</a:t>
            </a:r>
            <a:endParaRPr lang="en-US" altLang="zh-CN"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标题 148481"/>
          <p:cNvSpPr>
            <a:spLocks noGrp="1" noRot="1"/>
          </p:cNvSpPr>
          <p:nvPr>
            <p:ph type="title"/>
          </p:nvPr>
        </p:nvSpPr>
        <p:spPr/>
        <p:txBody>
          <a:bodyPr anchor="ctr" anchorCtr="0"/>
          <a:p>
            <a:endParaRPr dirty="0"/>
          </a:p>
        </p:txBody>
      </p:sp>
      <p:sp>
        <p:nvSpPr>
          <p:cNvPr id="148483" name="文本占位符 148482"/>
          <p:cNvSpPr>
            <a:spLocks noGrp="1" noRot="1"/>
          </p:cNvSpPr>
          <p:nvPr>
            <p:ph type="body" idx="1"/>
          </p:nvPr>
        </p:nvSpPr>
        <p:spPr>
          <a:xfrm>
            <a:off x="179388" y="5876925"/>
            <a:ext cx="8540750" cy="1296988"/>
          </a:xfrm>
        </p:spPr>
        <p:txBody>
          <a:bodyPr/>
          <a:p>
            <a:pPr>
              <a:buNone/>
            </a:pPr>
            <a:r>
              <a:rPr lang="en-US" altLang="zh-CN" sz="2000"/>
              <a:t>Figure 13.2  The state transition diagram for a three state hidden Markov model of coin flipping. Each coin/state, S</a:t>
            </a:r>
            <a:r>
              <a:rPr lang="en-US" altLang="zh-CN" sz="1000"/>
              <a:t>i</a:t>
            </a:r>
            <a:r>
              <a:rPr lang="en-US" altLang="zh-CN" sz="2000"/>
              <a:t>, has its bias, b</a:t>
            </a:r>
            <a:r>
              <a:rPr lang="en-US" altLang="zh-CN" sz="1000"/>
              <a:t>i</a:t>
            </a:r>
            <a:r>
              <a:rPr lang="en-US" altLang="zh-CN" sz="2000"/>
              <a:t>.</a:t>
            </a:r>
            <a:endParaRPr lang="en-US" altLang="zh-CN" sz="2000"/>
          </a:p>
        </p:txBody>
      </p:sp>
      <p:grpSp>
        <p:nvGrpSpPr>
          <p:cNvPr id="148496" name="组合 148495"/>
          <p:cNvGrpSpPr/>
          <p:nvPr/>
        </p:nvGrpSpPr>
        <p:grpSpPr>
          <a:xfrm>
            <a:off x="2676525" y="2338388"/>
            <a:ext cx="3863975" cy="2974975"/>
            <a:chOff x="1686" y="1473"/>
            <a:chExt cx="2434" cy="1874"/>
          </a:xfrm>
        </p:grpSpPr>
        <p:sp>
          <p:nvSpPr>
            <p:cNvPr id="148484" name="椭圆 148483"/>
            <p:cNvSpPr/>
            <p:nvPr/>
          </p:nvSpPr>
          <p:spPr>
            <a:xfrm>
              <a:off x="2789" y="1661"/>
              <a:ext cx="318"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48485" name="椭圆 148484"/>
            <p:cNvSpPr/>
            <p:nvPr/>
          </p:nvSpPr>
          <p:spPr>
            <a:xfrm>
              <a:off x="3606" y="2795"/>
              <a:ext cx="318"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48486" name="椭圆 148485"/>
            <p:cNvSpPr/>
            <p:nvPr/>
          </p:nvSpPr>
          <p:spPr>
            <a:xfrm>
              <a:off x="1882" y="2750"/>
              <a:ext cx="318"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48487" name="直接连接符 148486"/>
            <p:cNvSpPr/>
            <p:nvPr/>
          </p:nvSpPr>
          <p:spPr>
            <a:xfrm>
              <a:off x="2200" y="2931"/>
              <a:ext cx="1406" cy="0"/>
            </a:xfrm>
            <a:prstGeom prst="line">
              <a:avLst/>
            </a:prstGeom>
            <a:ln w="12700" cap="sq" cmpd="sng">
              <a:solidFill>
                <a:schemeClr val="tx1"/>
              </a:solidFill>
              <a:prstDash val="solid"/>
              <a:headEnd type="none" w="med" len="med"/>
              <a:tailEnd type="triangle" w="med" len="med"/>
            </a:ln>
          </p:spPr>
        </p:sp>
        <p:sp>
          <p:nvSpPr>
            <p:cNvPr id="148488" name="直接连接符 148487"/>
            <p:cNvSpPr/>
            <p:nvPr/>
          </p:nvSpPr>
          <p:spPr>
            <a:xfrm>
              <a:off x="3061" y="1933"/>
              <a:ext cx="635" cy="907"/>
            </a:xfrm>
            <a:prstGeom prst="line">
              <a:avLst/>
            </a:prstGeom>
            <a:ln w="12700" cap="sq" cmpd="sng">
              <a:solidFill>
                <a:schemeClr val="tx1"/>
              </a:solidFill>
              <a:prstDash val="solid"/>
              <a:headEnd type="none" w="med" len="med"/>
              <a:tailEnd type="triangle" w="med" len="med"/>
            </a:ln>
          </p:spPr>
        </p:sp>
        <p:sp>
          <p:nvSpPr>
            <p:cNvPr id="148489" name="直接连接符 148488"/>
            <p:cNvSpPr/>
            <p:nvPr/>
          </p:nvSpPr>
          <p:spPr>
            <a:xfrm flipH="1">
              <a:off x="2109" y="1933"/>
              <a:ext cx="726" cy="862"/>
            </a:xfrm>
            <a:prstGeom prst="line">
              <a:avLst/>
            </a:prstGeom>
            <a:ln w="12700" cap="sq" cmpd="sng">
              <a:solidFill>
                <a:schemeClr val="tx1"/>
              </a:solidFill>
              <a:prstDash val="solid"/>
              <a:headEnd type="none" w="med" len="med"/>
              <a:tailEnd type="triangle" w="med" len="med"/>
            </a:ln>
          </p:spPr>
        </p:sp>
        <p:sp>
          <p:nvSpPr>
            <p:cNvPr id="148490" name="任意多边形 148489"/>
            <p:cNvSpPr/>
            <p:nvPr/>
          </p:nvSpPr>
          <p:spPr>
            <a:xfrm>
              <a:off x="2774" y="1473"/>
              <a:ext cx="287" cy="233"/>
            </a:xfrm>
            <a:custGeom>
              <a:avLst/>
              <a:gdLst/>
              <a:ahLst/>
              <a:cxnLst/>
              <a:pathLst>
                <a:path w="302" h="233">
                  <a:moveTo>
                    <a:pt x="61" y="233"/>
                  </a:moveTo>
                  <a:cubicBezTo>
                    <a:pt x="42" y="225"/>
                    <a:pt x="23" y="218"/>
                    <a:pt x="15" y="188"/>
                  </a:cubicBezTo>
                  <a:cubicBezTo>
                    <a:pt x="7" y="158"/>
                    <a:pt x="0" y="82"/>
                    <a:pt x="15" y="52"/>
                  </a:cubicBezTo>
                  <a:cubicBezTo>
                    <a:pt x="30" y="22"/>
                    <a:pt x="76" y="14"/>
                    <a:pt x="106" y="7"/>
                  </a:cubicBezTo>
                  <a:cubicBezTo>
                    <a:pt x="136" y="0"/>
                    <a:pt x="167" y="0"/>
                    <a:pt x="197" y="7"/>
                  </a:cubicBezTo>
                  <a:cubicBezTo>
                    <a:pt x="227" y="14"/>
                    <a:pt x="272" y="29"/>
                    <a:pt x="287" y="52"/>
                  </a:cubicBezTo>
                  <a:cubicBezTo>
                    <a:pt x="302" y="75"/>
                    <a:pt x="287" y="120"/>
                    <a:pt x="287" y="143"/>
                  </a:cubicBezTo>
                  <a:cubicBezTo>
                    <a:pt x="287" y="166"/>
                    <a:pt x="287" y="177"/>
                    <a:pt x="287" y="188"/>
                  </a:cubicBezTo>
                </a:path>
              </a:pathLst>
            </a:custGeom>
            <a:noFill/>
            <a:ln w="12700" cap="sq" cmpd="sng">
              <a:solidFill>
                <a:schemeClr val="tx1">
                  <a:alpha val="100000"/>
                </a:schemeClr>
              </a:solidFill>
              <a:prstDash val="solid"/>
              <a:headEnd type="none" w="med" len="med"/>
              <a:tailEnd type="triangle" w="med" len="med"/>
            </a:ln>
          </p:spPr>
          <p:txBody>
            <a:bodyPr/>
            <a:p>
              <a:endParaRPr lang="zh-CN" altLang="en-US"/>
            </a:p>
          </p:txBody>
        </p:sp>
        <p:sp>
          <p:nvSpPr>
            <p:cNvPr id="148491" name="任意多边形 148490"/>
            <p:cNvSpPr/>
            <p:nvPr/>
          </p:nvSpPr>
          <p:spPr>
            <a:xfrm>
              <a:off x="3107" y="1842"/>
              <a:ext cx="771" cy="1044"/>
            </a:xfrm>
            <a:custGeom>
              <a:avLst/>
              <a:gdLst/>
              <a:ahLst/>
              <a:cxnLst/>
              <a:pathLst>
                <a:path w="771" h="1044">
                  <a:moveTo>
                    <a:pt x="771" y="1044"/>
                  </a:moveTo>
                  <a:cubicBezTo>
                    <a:pt x="744" y="790"/>
                    <a:pt x="718" y="537"/>
                    <a:pt x="589" y="363"/>
                  </a:cubicBezTo>
                  <a:cubicBezTo>
                    <a:pt x="460" y="189"/>
                    <a:pt x="230" y="94"/>
                    <a:pt x="0" y="0"/>
                  </a:cubicBezTo>
                </a:path>
              </a:pathLst>
            </a:custGeom>
            <a:noFill/>
            <a:ln w="12700" cap="sq" cmpd="sng">
              <a:solidFill>
                <a:schemeClr val="tx1">
                  <a:alpha val="100000"/>
                </a:schemeClr>
              </a:solidFill>
              <a:prstDash val="solid"/>
              <a:headEnd type="none" w="med" len="med"/>
              <a:tailEnd type="triangle" w="med" len="med"/>
            </a:ln>
          </p:spPr>
          <p:txBody>
            <a:bodyPr/>
            <a:p>
              <a:endParaRPr lang="zh-CN" altLang="en-US"/>
            </a:p>
          </p:txBody>
        </p:sp>
        <p:sp>
          <p:nvSpPr>
            <p:cNvPr id="148492" name="任意多边形 148491"/>
            <p:cNvSpPr/>
            <p:nvPr/>
          </p:nvSpPr>
          <p:spPr>
            <a:xfrm>
              <a:off x="3833" y="2879"/>
              <a:ext cx="287" cy="347"/>
            </a:xfrm>
            <a:custGeom>
              <a:avLst/>
              <a:gdLst/>
              <a:ahLst/>
              <a:cxnLst/>
              <a:pathLst>
                <a:path w="287" h="347">
                  <a:moveTo>
                    <a:pt x="90" y="7"/>
                  </a:moveTo>
                  <a:cubicBezTo>
                    <a:pt x="120" y="3"/>
                    <a:pt x="151" y="0"/>
                    <a:pt x="181" y="7"/>
                  </a:cubicBezTo>
                  <a:cubicBezTo>
                    <a:pt x="211" y="14"/>
                    <a:pt x="257" y="22"/>
                    <a:pt x="272" y="52"/>
                  </a:cubicBezTo>
                  <a:cubicBezTo>
                    <a:pt x="287" y="82"/>
                    <a:pt x="280" y="143"/>
                    <a:pt x="272" y="188"/>
                  </a:cubicBezTo>
                  <a:cubicBezTo>
                    <a:pt x="264" y="233"/>
                    <a:pt x="256" y="301"/>
                    <a:pt x="226" y="324"/>
                  </a:cubicBezTo>
                  <a:cubicBezTo>
                    <a:pt x="196" y="347"/>
                    <a:pt x="120" y="331"/>
                    <a:pt x="90" y="324"/>
                  </a:cubicBezTo>
                  <a:cubicBezTo>
                    <a:pt x="60" y="317"/>
                    <a:pt x="60" y="294"/>
                    <a:pt x="45" y="279"/>
                  </a:cubicBezTo>
                  <a:cubicBezTo>
                    <a:pt x="30" y="264"/>
                    <a:pt x="15" y="249"/>
                    <a:pt x="0" y="234"/>
                  </a:cubicBezTo>
                </a:path>
              </a:pathLst>
            </a:custGeom>
            <a:noFill/>
            <a:ln w="12700" cap="sq" cmpd="sng">
              <a:solidFill>
                <a:schemeClr val="tx1">
                  <a:alpha val="100000"/>
                </a:schemeClr>
              </a:solidFill>
              <a:prstDash val="solid"/>
              <a:headEnd type="none" w="med" len="med"/>
              <a:tailEnd type="triangle" w="med" len="med"/>
            </a:ln>
          </p:spPr>
          <p:txBody>
            <a:bodyPr/>
            <a:p>
              <a:endParaRPr lang="zh-CN" altLang="en-US"/>
            </a:p>
          </p:txBody>
        </p:sp>
        <p:sp>
          <p:nvSpPr>
            <p:cNvPr id="148493" name="任意多边形 148492"/>
            <p:cNvSpPr/>
            <p:nvPr/>
          </p:nvSpPr>
          <p:spPr>
            <a:xfrm>
              <a:off x="2109" y="3067"/>
              <a:ext cx="1587" cy="280"/>
            </a:xfrm>
            <a:custGeom>
              <a:avLst/>
              <a:gdLst/>
              <a:ahLst/>
              <a:cxnLst/>
              <a:pathLst>
                <a:path w="1587" h="280">
                  <a:moveTo>
                    <a:pt x="1587" y="46"/>
                  </a:moveTo>
                  <a:cubicBezTo>
                    <a:pt x="1265" y="163"/>
                    <a:pt x="944" y="280"/>
                    <a:pt x="680" y="272"/>
                  </a:cubicBezTo>
                  <a:cubicBezTo>
                    <a:pt x="416" y="264"/>
                    <a:pt x="208" y="132"/>
                    <a:pt x="0" y="0"/>
                  </a:cubicBezTo>
                </a:path>
              </a:pathLst>
            </a:custGeom>
            <a:noFill/>
            <a:ln w="12700" cap="sq" cmpd="sng">
              <a:solidFill>
                <a:schemeClr val="tx1">
                  <a:alpha val="100000"/>
                </a:schemeClr>
              </a:solidFill>
              <a:prstDash val="solid"/>
              <a:headEnd type="none" w="med" len="med"/>
              <a:tailEnd type="triangle" w="med" len="med"/>
            </a:ln>
          </p:spPr>
          <p:txBody>
            <a:bodyPr/>
            <a:p>
              <a:endParaRPr lang="zh-CN" altLang="en-US"/>
            </a:p>
          </p:txBody>
        </p:sp>
        <p:sp>
          <p:nvSpPr>
            <p:cNvPr id="148494" name="任意多边形 148493"/>
            <p:cNvSpPr/>
            <p:nvPr/>
          </p:nvSpPr>
          <p:spPr>
            <a:xfrm>
              <a:off x="1936" y="1842"/>
              <a:ext cx="853" cy="908"/>
            </a:xfrm>
            <a:custGeom>
              <a:avLst/>
              <a:gdLst/>
              <a:ahLst/>
              <a:cxnLst/>
              <a:pathLst>
                <a:path w="853" h="908">
                  <a:moveTo>
                    <a:pt x="82" y="908"/>
                  </a:moveTo>
                  <a:cubicBezTo>
                    <a:pt x="41" y="666"/>
                    <a:pt x="0" y="424"/>
                    <a:pt x="128" y="273"/>
                  </a:cubicBezTo>
                  <a:cubicBezTo>
                    <a:pt x="256" y="122"/>
                    <a:pt x="554" y="61"/>
                    <a:pt x="853" y="0"/>
                  </a:cubicBezTo>
                </a:path>
              </a:pathLst>
            </a:custGeom>
            <a:noFill/>
            <a:ln w="12700" cap="sq" cmpd="sng">
              <a:solidFill>
                <a:schemeClr val="tx1">
                  <a:alpha val="100000"/>
                </a:schemeClr>
              </a:solidFill>
              <a:prstDash val="solid"/>
              <a:headEnd type="none" w="med" len="med"/>
              <a:tailEnd type="triangle" w="med" len="med"/>
            </a:ln>
          </p:spPr>
          <p:txBody>
            <a:bodyPr/>
            <a:p>
              <a:endParaRPr lang="zh-CN" altLang="en-US"/>
            </a:p>
          </p:txBody>
        </p:sp>
        <p:sp>
          <p:nvSpPr>
            <p:cNvPr id="148495" name="任意多边形 148494"/>
            <p:cNvSpPr/>
            <p:nvPr/>
          </p:nvSpPr>
          <p:spPr>
            <a:xfrm>
              <a:off x="1686" y="2780"/>
              <a:ext cx="241" cy="242"/>
            </a:xfrm>
            <a:custGeom>
              <a:avLst/>
              <a:gdLst/>
              <a:ahLst/>
              <a:cxnLst/>
              <a:pathLst>
                <a:path w="241" h="294">
                  <a:moveTo>
                    <a:pt x="241" y="15"/>
                  </a:moveTo>
                  <a:cubicBezTo>
                    <a:pt x="192" y="7"/>
                    <a:pt x="143" y="0"/>
                    <a:pt x="105" y="15"/>
                  </a:cubicBezTo>
                  <a:cubicBezTo>
                    <a:pt x="67" y="30"/>
                    <a:pt x="30" y="68"/>
                    <a:pt x="15" y="106"/>
                  </a:cubicBezTo>
                  <a:cubicBezTo>
                    <a:pt x="0" y="144"/>
                    <a:pt x="0" y="212"/>
                    <a:pt x="15" y="242"/>
                  </a:cubicBezTo>
                  <a:cubicBezTo>
                    <a:pt x="30" y="272"/>
                    <a:pt x="75" y="280"/>
                    <a:pt x="105" y="287"/>
                  </a:cubicBezTo>
                  <a:cubicBezTo>
                    <a:pt x="135" y="294"/>
                    <a:pt x="173" y="287"/>
                    <a:pt x="196" y="287"/>
                  </a:cubicBezTo>
                  <a:cubicBezTo>
                    <a:pt x="219" y="287"/>
                    <a:pt x="230" y="287"/>
                    <a:pt x="241" y="287"/>
                  </a:cubicBezTo>
                </a:path>
              </a:pathLst>
            </a:custGeom>
            <a:noFill/>
            <a:ln w="12700" cap="sq" cmpd="sng">
              <a:solidFill>
                <a:schemeClr val="tx1">
                  <a:alpha val="100000"/>
                </a:schemeClr>
              </a:solidFill>
              <a:prstDash val="solid"/>
              <a:headEnd type="none" w="med" len="med"/>
              <a:tailEnd type="triangle" w="med" len="med"/>
            </a:ln>
          </p:spPr>
          <p:txBody>
            <a:bodyPr/>
            <a:p>
              <a:endParaRPr lang="zh-CN" altLang="en-US"/>
            </a:p>
          </p:txBody>
        </p:sp>
      </p:grpSp>
      <p:sp>
        <p:nvSpPr>
          <p:cNvPr id="148497" name="文本框 148496"/>
          <p:cNvSpPr txBox="1"/>
          <p:nvPr/>
        </p:nvSpPr>
        <p:spPr>
          <a:xfrm>
            <a:off x="1403350" y="3644900"/>
            <a:ext cx="1655763" cy="604838"/>
          </a:xfrm>
          <a:prstGeom prst="rect">
            <a:avLst/>
          </a:prstGeom>
          <a:noFill/>
          <a:ln w="12700">
            <a:noFill/>
          </a:ln>
        </p:spPr>
        <p:txBody>
          <a:bodyPr>
            <a:spAutoFit/>
          </a:bodyPr>
          <a:p>
            <a:pPr>
              <a:lnSpc>
                <a:spcPct val="45000"/>
              </a:lnSpc>
              <a:spcBef>
                <a:spcPct val="50000"/>
              </a:spcBef>
            </a:pPr>
            <a:r>
              <a:rPr lang="en-US" altLang="zh-CN" sz="2400">
                <a:latin typeface="Arial" panose="020B0604020202020204" pitchFamily="34" charset="0"/>
              </a:rPr>
              <a:t>p(H)=b</a:t>
            </a:r>
            <a:r>
              <a:rPr lang="en-US" altLang="zh-CN" sz="1000">
                <a:latin typeface="Arial" panose="020B0604020202020204" pitchFamily="34" charset="0"/>
              </a:rPr>
              <a:t>1</a:t>
            </a:r>
            <a:endParaRPr lang="en-US" altLang="zh-CN" sz="1000">
              <a:latin typeface="Arial" panose="020B0604020202020204" pitchFamily="34" charset="0"/>
            </a:endParaRPr>
          </a:p>
          <a:p>
            <a:pPr>
              <a:lnSpc>
                <a:spcPct val="45000"/>
              </a:lnSpc>
              <a:spcBef>
                <a:spcPct val="50000"/>
              </a:spcBef>
            </a:pPr>
            <a:r>
              <a:rPr lang="en-US" altLang="zh-CN" sz="2400">
                <a:latin typeface="Arial" panose="020B0604020202020204" pitchFamily="34" charset="0"/>
              </a:rPr>
              <a:t>p(T)=1-b</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48498" name="文本框 148497"/>
          <p:cNvSpPr txBox="1"/>
          <p:nvPr/>
        </p:nvSpPr>
        <p:spPr>
          <a:xfrm>
            <a:off x="2555875" y="2349500"/>
            <a:ext cx="1439863" cy="604838"/>
          </a:xfrm>
          <a:prstGeom prst="rect">
            <a:avLst/>
          </a:prstGeom>
          <a:noFill/>
          <a:ln w="12700">
            <a:noFill/>
          </a:ln>
        </p:spPr>
        <p:txBody>
          <a:bodyPr>
            <a:spAutoFit/>
          </a:bodyPr>
          <a:p>
            <a:pPr>
              <a:lnSpc>
                <a:spcPct val="45000"/>
              </a:lnSpc>
              <a:spcBef>
                <a:spcPct val="50000"/>
              </a:spcBef>
            </a:pPr>
            <a:r>
              <a:rPr lang="en-US" altLang="zh-CN" sz="2400">
                <a:latin typeface="Arial" panose="020B0604020202020204" pitchFamily="34" charset="0"/>
              </a:rPr>
              <a:t>p(H)=b</a:t>
            </a:r>
            <a:r>
              <a:rPr lang="en-US" altLang="zh-CN" sz="1000">
                <a:latin typeface="Arial" panose="020B0604020202020204" pitchFamily="34" charset="0"/>
              </a:rPr>
              <a:t>2</a:t>
            </a:r>
            <a:endParaRPr lang="en-US" altLang="zh-CN" sz="1000">
              <a:latin typeface="Arial" panose="020B0604020202020204" pitchFamily="34" charset="0"/>
            </a:endParaRPr>
          </a:p>
          <a:p>
            <a:pPr>
              <a:lnSpc>
                <a:spcPct val="45000"/>
              </a:lnSpc>
              <a:spcBef>
                <a:spcPct val="50000"/>
              </a:spcBef>
            </a:pPr>
            <a:r>
              <a:rPr lang="en-US" altLang="zh-CN" sz="2400">
                <a:latin typeface="Arial" panose="020B0604020202020204" pitchFamily="34" charset="0"/>
              </a:rPr>
              <a:t>p(H)=b</a:t>
            </a:r>
            <a:r>
              <a:rPr lang="en-US" altLang="zh-CN" sz="1000">
                <a:latin typeface="Arial" panose="020B0604020202020204" pitchFamily="34" charset="0"/>
              </a:rPr>
              <a:t>2</a:t>
            </a:r>
            <a:endParaRPr lang="en-US" altLang="zh-CN" sz="1000">
              <a:latin typeface="Arial" panose="020B0604020202020204" pitchFamily="34" charset="0"/>
            </a:endParaRPr>
          </a:p>
        </p:txBody>
      </p:sp>
      <p:sp>
        <p:nvSpPr>
          <p:cNvPr id="148499" name="文本框 148498"/>
          <p:cNvSpPr txBox="1"/>
          <p:nvPr/>
        </p:nvSpPr>
        <p:spPr>
          <a:xfrm>
            <a:off x="6516688" y="3716338"/>
            <a:ext cx="1800225" cy="604837"/>
          </a:xfrm>
          <a:prstGeom prst="rect">
            <a:avLst/>
          </a:prstGeom>
          <a:noFill/>
          <a:ln w="12700">
            <a:noFill/>
          </a:ln>
        </p:spPr>
        <p:txBody>
          <a:bodyPr>
            <a:spAutoFit/>
          </a:bodyPr>
          <a:p>
            <a:pPr>
              <a:lnSpc>
                <a:spcPct val="45000"/>
              </a:lnSpc>
              <a:spcBef>
                <a:spcPct val="50000"/>
              </a:spcBef>
            </a:pPr>
            <a:r>
              <a:rPr lang="en-US" altLang="zh-CN" sz="2400">
                <a:latin typeface="Arial" panose="020B0604020202020204" pitchFamily="34" charset="0"/>
              </a:rPr>
              <a:t>p(H)=b</a:t>
            </a:r>
            <a:r>
              <a:rPr lang="en-US" altLang="zh-CN" sz="1000">
                <a:latin typeface="Arial" panose="020B0604020202020204" pitchFamily="34" charset="0"/>
              </a:rPr>
              <a:t>2</a:t>
            </a:r>
            <a:endParaRPr lang="en-US" altLang="zh-CN" sz="1000">
              <a:latin typeface="Arial" panose="020B0604020202020204" pitchFamily="34" charset="0"/>
            </a:endParaRPr>
          </a:p>
          <a:p>
            <a:pPr>
              <a:lnSpc>
                <a:spcPct val="45000"/>
              </a:lnSpc>
              <a:spcBef>
                <a:spcPct val="50000"/>
              </a:spcBef>
            </a:pPr>
            <a:r>
              <a:rPr lang="en-US" altLang="zh-CN" sz="2400">
                <a:latin typeface="Arial" panose="020B0604020202020204" pitchFamily="34" charset="0"/>
              </a:rPr>
              <a:t>p(T)=1-b</a:t>
            </a:r>
            <a:r>
              <a:rPr lang="en-US" altLang="zh-CN" sz="1000">
                <a:latin typeface="Arial" panose="020B0604020202020204" pitchFamily="34" charset="0"/>
              </a:rPr>
              <a:t>3</a:t>
            </a:r>
            <a:endParaRPr lang="en-US" altLang="zh-CN" sz="1000">
              <a:latin typeface="Arial" panose="020B0604020202020204" pitchFamily="34" charset="0"/>
            </a:endParaRPr>
          </a:p>
        </p:txBody>
      </p:sp>
      <p:sp>
        <p:nvSpPr>
          <p:cNvPr id="148500" name="文本框 148499"/>
          <p:cNvSpPr txBox="1"/>
          <p:nvPr/>
        </p:nvSpPr>
        <p:spPr>
          <a:xfrm>
            <a:off x="4427538" y="1989138"/>
            <a:ext cx="649287"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22</a:t>
            </a:r>
            <a:endParaRPr lang="en-US" altLang="zh-CN" sz="1000">
              <a:latin typeface="Arial" panose="020B0604020202020204" pitchFamily="34" charset="0"/>
            </a:endParaRPr>
          </a:p>
        </p:txBody>
      </p:sp>
      <p:sp>
        <p:nvSpPr>
          <p:cNvPr id="148501" name="文本框 148500"/>
          <p:cNvSpPr txBox="1"/>
          <p:nvPr/>
        </p:nvSpPr>
        <p:spPr>
          <a:xfrm>
            <a:off x="5580063" y="2924175"/>
            <a:ext cx="649287"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32</a:t>
            </a:r>
            <a:endParaRPr lang="en-US" altLang="zh-CN" sz="1000">
              <a:latin typeface="Arial" panose="020B0604020202020204" pitchFamily="34" charset="0"/>
            </a:endParaRPr>
          </a:p>
        </p:txBody>
      </p:sp>
      <p:sp>
        <p:nvSpPr>
          <p:cNvPr id="148502" name="文本框 148501"/>
          <p:cNvSpPr txBox="1"/>
          <p:nvPr/>
        </p:nvSpPr>
        <p:spPr>
          <a:xfrm>
            <a:off x="4427538" y="2636838"/>
            <a:ext cx="649287"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S</a:t>
            </a:r>
            <a:r>
              <a:rPr lang="en-US" altLang="zh-CN" sz="1000">
                <a:latin typeface="Arial" panose="020B0604020202020204" pitchFamily="34" charset="0"/>
              </a:rPr>
              <a:t>22</a:t>
            </a:r>
            <a:endParaRPr lang="en-US" altLang="zh-CN" sz="1000">
              <a:latin typeface="Arial" panose="020B0604020202020204" pitchFamily="34" charset="0"/>
            </a:endParaRPr>
          </a:p>
        </p:txBody>
      </p:sp>
      <p:sp>
        <p:nvSpPr>
          <p:cNvPr id="148503" name="文本框 148502"/>
          <p:cNvSpPr txBox="1"/>
          <p:nvPr/>
        </p:nvSpPr>
        <p:spPr>
          <a:xfrm>
            <a:off x="4932363" y="3429000"/>
            <a:ext cx="649287"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23</a:t>
            </a:r>
            <a:endParaRPr lang="en-US" altLang="zh-CN" sz="1000">
              <a:latin typeface="Arial" panose="020B0604020202020204" pitchFamily="34" charset="0"/>
            </a:endParaRPr>
          </a:p>
        </p:txBody>
      </p:sp>
      <p:sp>
        <p:nvSpPr>
          <p:cNvPr id="148504" name="文本框 148503"/>
          <p:cNvSpPr txBox="1"/>
          <p:nvPr/>
        </p:nvSpPr>
        <p:spPr>
          <a:xfrm>
            <a:off x="3132138" y="3213100"/>
            <a:ext cx="649287"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12</a:t>
            </a:r>
            <a:endParaRPr lang="en-US" altLang="zh-CN" sz="1000">
              <a:latin typeface="Arial" panose="020B0604020202020204" pitchFamily="34" charset="0"/>
            </a:endParaRPr>
          </a:p>
        </p:txBody>
      </p:sp>
      <p:sp>
        <p:nvSpPr>
          <p:cNvPr id="148505" name="文本框 148504"/>
          <p:cNvSpPr txBox="1"/>
          <p:nvPr/>
        </p:nvSpPr>
        <p:spPr>
          <a:xfrm>
            <a:off x="3924300" y="3500438"/>
            <a:ext cx="649288"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21</a:t>
            </a:r>
            <a:endParaRPr lang="en-US" altLang="zh-CN" sz="1000">
              <a:latin typeface="Arial" panose="020B0604020202020204" pitchFamily="34" charset="0"/>
            </a:endParaRPr>
          </a:p>
        </p:txBody>
      </p:sp>
      <p:sp>
        <p:nvSpPr>
          <p:cNvPr id="148506" name="文本框 148505"/>
          <p:cNvSpPr txBox="1"/>
          <p:nvPr/>
        </p:nvSpPr>
        <p:spPr>
          <a:xfrm>
            <a:off x="4284663" y="4292600"/>
            <a:ext cx="649287"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13</a:t>
            </a:r>
            <a:endParaRPr lang="en-US" altLang="zh-CN" sz="1000">
              <a:latin typeface="Arial" panose="020B0604020202020204" pitchFamily="34" charset="0"/>
            </a:endParaRPr>
          </a:p>
        </p:txBody>
      </p:sp>
      <p:sp>
        <p:nvSpPr>
          <p:cNvPr id="148507" name="文本框 148506"/>
          <p:cNvSpPr txBox="1"/>
          <p:nvPr/>
        </p:nvSpPr>
        <p:spPr>
          <a:xfrm>
            <a:off x="4356100" y="5084763"/>
            <a:ext cx="649288"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31</a:t>
            </a:r>
            <a:endParaRPr lang="en-US" altLang="zh-CN" sz="1000">
              <a:latin typeface="Arial" panose="020B0604020202020204" pitchFamily="34" charset="0"/>
            </a:endParaRPr>
          </a:p>
        </p:txBody>
      </p:sp>
      <p:sp>
        <p:nvSpPr>
          <p:cNvPr id="148508" name="文本框 148507"/>
          <p:cNvSpPr txBox="1"/>
          <p:nvPr/>
        </p:nvSpPr>
        <p:spPr>
          <a:xfrm>
            <a:off x="6372225" y="4724400"/>
            <a:ext cx="649288"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33</a:t>
            </a:r>
            <a:endParaRPr lang="en-US" altLang="zh-CN" sz="1000">
              <a:latin typeface="Arial" panose="020B0604020202020204" pitchFamily="34" charset="0"/>
            </a:endParaRPr>
          </a:p>
        </p:txBody>
      </p:sp>
      <p:sp>
        <p:nvSpPr>
          <p:cNvPr id="148509" name="文本框 148508"/>
          <p:cNvSpPr txBox="1"/>
          <p:nvPr/>
        </p:nvSpPr>
        <p:spPr>
          <a:xfrm>
            <a:off x="2195513" y="4437063"/>
            <a:ext cx="649287" cy="455612"/>
          </a:xfrm>
          <a:prstGeom prst="rect">
            <a:avLst/>
          </a:prstGeom>
          <a:noFill/>
          <a:ln w="12700">
            <a:noFill/>
          </a:ln>
        </p:spPr>
        <p:txBody>
          <a:bodyPr>
            <a:spAutoFit/>
          </a:bodyPr>
          <a:p>
            <a:pPr>
              <a:spcBef>
                <a:spcPct val="50000"/>
              </a:spcBef>
            </a:pPr>
            <a:r>
              <a:rPr lang="en-US" altLang="zh-CN" sz="2400">
                <a:latin typeface="Arial" panose="020B0604020202020204" pitchFamily="34" charset="0"/>
              </a:rPr>
              <a:t>a</a:t>
            </a:r>
            <a:r>
              <a:rPr lang="en-US" altLang="zh-CN" sz="1000">
                <a:latin typeface="Arial" panose="020B0604020202020204" pitchFamily="34" charset="0"/>
              </a:rPr>
              <a:t>11</a:t>
            </a:r>
            <a:endParaRPr lang="en-US" altLang="zh-CN" sz="1000">
              <a:latin typeface="Arial" panose="020B0604020202020204" pitchFamily="34" charset="0"/>
            </a:endParaRPr>
          </a:p>
        </p:txBody>
      </p:sp>
      <p:sp>
        <p:nvSpPr>
          <p:cNvPr id="148510" name="文本框 148509"/>
          <p:cNvSpPr txBox="1"/>
          <p:nvPr/>
        </p:nvSpPr>
        <p:spPr>
          <a:xfrm>
            <a:off x="5724525" y="4437063"/>
            <a:ext cx="649288"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S</a:t>
            </a:r>
            <a:r>
              <a:rPr lang="en-US" altLang="zh-CN" sz="1000">
                <a:latin typeface="Arial" panose="020B0604020202020204" pitchFamily="34" charset="0"/>
              </a:rPr>
              <a:t>3</a:t>
            </a:r>
            <a:endParaRPr lang="en-US" altLang="zh-CN" sz="1000">
              <a:latin typeface="Arial" panose="020B0604020202020204" pitchFamily="34" charset="0"/>
            </a:endParaRPr>
          </a:p>
        </p:txBody>
      </p:sp>
      <p:sp>
        <p:nvSpPr>
          <p:cNvPr id="148511" name="文本框 148510"/>
          <p:cNvSpPr txBox="1"/>
          <p:nvPr/>
        </p:nvSpPr>
        <p:spPr>
          <a:xfrm>
            <a:off x="2987675" y="4365625"/>
            <a:ext cx="649288" cy="457200"/>
          </a:xfrm>
          <a:prstGeom prst="rect">
            <a:avLst/>
          </a:prstGeom>
          <a:noFill/>
          <a:ln w="12700">
            <a:noFill/>
          </a:ln>
        </p:spPr>
        <p:txBody>
          <a:bodyPr>
            <a:spAutoFit/>
          </a:bodyPr>
          <a:p>
            <a:pPr>
              <a:spcBef>
                <a:spcPct val="50000"/>
              </a:spcBef>
            </a:pPr>
            <a:r>
              <a:rPr lang="en-US" altLang="zh-CN" sz="2400">
                <a:latin typeface="Arial" panose="020B0604020202020204" pitchFamily="34" charset="0"/>
              </a:rPr>
              <a:t>S</a:t>
            </a:r>
            <a:r>
              <a:rPr lang="en-US" altLang="zh-CN" sz="1000">
                <a:latin typeface="Arial" panose="020B0604020202020204" pitchFamily="34" charset="0"/>
              </a:rPr>
              <a:t>22</a:t>
            </a:r>
            <a:endParaRPr lang="en-US" altLang="zh-CN" sz="1000">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标题 147457"/>
          <p:cNvSpPr>
            <a:spLocks noGrp="1" noRot="1"/>
          </p:cNvSpPr>
          <p:nvPr>
            <p:ph type="title"/>
          </p:nvPr>
        </p:nvSpPr>
        <p:spPr/>
        <p:txBody>
          <a:bodyPr anchor="ctr" anchorCtr="0"/>
          <a:p>
            <a:endParaRPr dirty="0"/>
          </a:p>
        </p:txBody>
      </p:sp>
      <p:sp>
        <p:nvSpPr>
          <p:cNvPr id="147459" name="文本占位符 147458"/>
          <p:cNvSpPr>
            <a:spLocks noGrp="1" noRot="1"/>
          </p:cNvSpPr>
          <p:nvPr>
            <p:ph type="body" idx="1"/>
          </p:nvPr>
        </p:nvSpPr>
        <p:spPr/>
        <p:txBody>
          <a:bodyPr/>
          <a:p>
            <a:r>
              <a:rPr lang="en-US" altLang="zh-CN" sz="2400"/>
              <a:t>For a second example, consider the problem of N urns, each urn containing a collection of M differently colored balls.</a:t>
            </a:r>
            <a:endParaRPr lang="en-US" altLang="zh-CN" sz="2400"/>
          </a:p>
        </p:txBody>
      </p:sp>
      <p:pic>
        <p:nvPicPr>
          <p:cNvPr id="2" name="图片 1"/>
          <p:cNvPicPr>
            <a:picLocks noChangeAspect="1"/>
          </p:cNvPicPr>
          <p:nvPr/>
        </p:nvPicPr>
        <p:blipFill>
          <a:blip r:embed="rId1"/>
          <a:srcRect l="1851" t="6796"/>
          <a:stretch>
            <a:fillRect/>
          </a:stretch>
        </p:blipFill>
        <p:spPr>
          <a:xfrm>
            <a:off x="683895" y="3213100"/>
            <a:ext cx="7644130" cy="19767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标题 147457"/>
          <p:cNvSpPr>
            <a:spLocks noGrp="1" noRot="1"/>
          </p:cNvSpPr>
          <p:nvPr>
            <p:ph type="title"/>
          </p:nvPr>
        </p:nvSpPr>
        <p:spPr/>
        <p:txBody>
          <a:bodyPr anchor="ctr" anchorCtr="0"/>
          <a:p>
            <a:endParaRPr dirty="0"/>
          </a:p>
        </p:txBody>
      </p:sp>
      <p:pic>
        <p:nvPicPr>
          <p:cNvPr id="4" name="图片 3"/>
          <p:cNvPicPr>
            <a:picLocks noChangeAspect="1"/>
          </p:cNvPicPr>
          <p:nvPr/>
        </p:nvPicPr>
        <p:blipFill>
          <a:blip r:embed="rId1"/>
          <a:stretch>
            <a:fillRect/>
          </a:stretch>
        </p:blipFill>
        <p:spPr>
          <a:xfrm>
            <a:off x="1188085" y="908685"/>
            <a:ext cx="5934075" cy="45434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标题 146433"/>
          <p:cNvSpPr>
            <a:spLocks noGrp="1" noRot="1"/>
          </p:cNvSpPr>
          <p:nvPr>
            <p:ph type="title"/>
          </p:nvPr>
        </p:nvSpPr>
        <p:spPr/>
        <p:txBody>
          <a:bodyPr anchor="ctr" anchorCtr="0"/>
          <a:p>
            <a:r>
              <a:rPr lang="en-US" altLang="zh-CN" sz="3200"/>
              <a:t>13.1.2 Important Variants of Hidden Markov Models</a:t>
            </a:r>
            <a:endParaRPr lang="en-US" altLang="zh-CN" sz="3200"/>
          </a:p>
        </p:txBody>
      </p:sp>
      <p:sp>
        <p:nvSpPr>
          <p:cNvPr id="146435" name="文本占位符 146434"/>
          <p:cNvSpPr>
            <a:spLocks noGrp="1" noRot="1"/>
          </p:cNvSpPr>
          <p:nvPr>
            <p:ph type="body" idx="1"/>
          </p:nvPr>
        </p:nvSpPr>
        <p:spPr/>
        <p:txBody>
          <a:bodyPr/>
          <a:p>
            <a:r>
              <a:rPr lang="en-US" altLang="zh-CN" sz="2400"/>
              <a:t>A widely used extension to HMMsz is called the auto-regressive HMM where a previous observation can also influence the value of the current observation.</a:t>
            </a:r>
            <a:r>
              <a:rPr lang="en-US" altLang="zh-CN" sz="2400">
                <a:solidFill>
                  <a:srgbClr val="FF0000"/>
                </a:solidFill>
              </a:rPr>
              <a:t> This extension is used to capture more information from the past and factor it into the interpretation of the present state</a:t>
            </a:r>
            <a:r>
              <a:rPr lang="en-US" altLang="zh-CN" sz="2400"/>
              <a:t>.</a:t>
            </a:r>
            <a:endParaRPr lang="en-US" altLang="zh-CN" sz="2400"/>
          </a:p>
          <a:p>
            <a:r>
              <a:rPr lang="en-US" altLang="zh-CN" sz="2400"/>
              <a:t>One extension of HMMs, </a:t>
            </a:r>
            <a:r>
              <a:rPr lang="en-US" altLang="zh-CN" sz="2400">
                <a:solidFill>
                  <a:srgbClr val="FF0000"/>
                </a:solidFill>
              </a:rPr>
              <a:t>hierarchical HMMs</a:t>
            </a:r>
            <a:r>
              <a:rPr lang="en-US" altLang="zh-CN" sz="2400"/>
              <a:t> or (HMMs), assumes that each state of a system is itself an HMM. </a:t>
            </a:r>
            <a:endParaRPr lang="en-US" altLang="zh-CN" sz="2400"/>
          </a:p>
        </p:txBody>
      </p:sp>
      <p:sp>
        <p:nvSpPr>
          <p:cNvPr id="2" name="文本框 1"/>
          <p:cNvSpPr txBox="1"/>
          <p:nvPr/>
        </p:nvSpPr>
        <p:spPr>
          <a:xfrm>
            <a:off x="695960" y="4782185"/>
            <a:ext cx="7548245" cy="922020"/>
          </a:xfrm>
          <a:prstGeom prst="rect">
            <a:avLst/>
          </a:prstGeom>
          <a:noFill/>
        </p:spPr>
        <p:txBody>
          <a:bodyPr wrap="square" rtlCol="0">
            <a:spAutoFit/>
          </a:bodyPr>
          <a:p>
            <a:r>
              <a:rPr lang="zh-CN" altLang="en-US"/>
              <a:t>隐马尔可夫模型一阶特性中，当前状态只依赖于前一个状态，并且已经观测到的变量是无关联的。自回归隐马尔可夫模型从过去获得更多的信息，并且把这些信息引入到当前状态的解释中。</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标题 131073"/>
          <p:cNvSpPr>
            <a:spLocks noGrp="1" noRot="1"/>
          </p:cNvSpPr>
          <p:nvPr>
            <p:ph type="title"/>
          </p:nvPr>
        </p:nvSpPr>
        <p:spPr/>
        <p:txBody>
          <a:bodyPr anchor="ctr" anchorCtr="0"/>
          <a:p>
            <a:r>
              <a:rPr lang="en-US" altLang="zh-CN" sz="3200"/>
              <a:t>13.0 Stochastic and Dynamic Model of Learning</a:t>
            </a:r>
            <a:endParaRPr lang="en-US" altLang="zh-CN" sz="3200"/>
          </a:p>
        </p:txBody>
      </p:sp>
      <p:sp>
        <p:nvSpPr>
          <p:cNvPr id="131075" name="文本占位符 131074"/>
          <p:cNvSpPr>
            <a:spLocks noGrp="1" noRot="1"/>
          </p:cNvSpPr>
          <p:nvPr>
            <p:ph type="body" idx="1"/>
          </p:nvPr>
        </p:nvSpPr>
        <p:spPr/>
        <p:txBody>
          <a:bodyPr/>
          <a:p>
            <a:r>
              <a:rPr lang="en-US" altLang="zh-CN" sz="2400"/>
              <a:t>As noted in earlier chapters, there are two</a:t>
            </a:r>
            <a:r>
              <a:rPr lang="en-US" altLang="zh-CN" sz="2400">
                <a:solidFill>
                  <a:srgbClr val="FF0000"/>
                </a:solidFill>
              </a:rPr>
              <a:t> primary reasons </a:t>
            </a:r>
            <a:r>
              <a:rPr lang="en-US" altLang="zh-CN" sz="2400"/>
              <a:t>for using probabilistic tools to understand and predict phenomena in the world: first, events may be genuinely probabilistically related to each other, and second, deterministic causal relationships between situations in the changing world may be so complex that their interactions are best captured by stochastic models.</a:t>
            </a:r>
            <a:endParaRPr lang="en-US" altLang="zh-CN" sz="2400"/>
          </a:p>
        </p:txBody>
      </p:sp>
      <p:pic>
        <p:nvPicPr>
          <p:cNvPr id="2" name="图片 1"/>
          <p:cNvPicPr>
            <a:picLocks noChangeAspect="1"/>
          </p:cNvPicPr>
          <p:nvPr/>
        </p:nvPicPr>
        <p:blipFill>
          <a:blip r:embed="rId1"/>
          <a:stretch>
            <a:fillRect/>
          </a:stretch>
        </p:blipFill>
        <p:spPr>
          <a:xfrm>
            <a:off x="107950" y="4797425"/>
            <a:ext cx="8626475" cy="12198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标题 145409"/>
          <p:cNvSpPr>
            <a:spLocks noGrp="1" noRot="1"/>
          </p:cNvSpPr>
          <p:nvPr>
            <p:ph type="title"/>
          </p:nvPr>
        </p:nvSpPr>
        <p:spPr/>
        <p:txBody>
          <a:bodyPr anchor="ctr" anchorCtr="0"/>
          <a:p>
            <a:endParaRPr dirty="0"/>
          </a:p>
        </p:txBody>
      </p:sp>
      <p:sp>
        <p:nvSpPr>
          <p:cNvPr id="145411" name="文本占位符 145410"/>
          <p:cNvSpPr>
            <a:spLocks noGrp="1" noRot="1"/>
          </p:cNvSpPr>
          <p:nvPr>
            <p:ph type="body" idx="1"/>
          </p:nvPr>
        </p:nvSpPr>
        <p:spPr/>
        <p:txBody>
          <a:bodyPr/>
          <a:p>
            <a:r>
              <a:rPr lang="en-US" altLang="zh-CN" sz="2400"/>
              <a:t>Auto-regressive HMMs (AR-HMMs)</a:t>
            </a:r>
            <a:endParaRPr lang="en-US" altLang="zh-CN" sz="2400"/>
          </a:p>
          <a:p>
            <a:pPr>
              <a:buNone/>
            </a:pPr>
            <a:r>
              <a:rPr lang="en-US" altLang="zh-CN" sz="2400"/>
              <a:t>    auto-regressive hidden </a:t>
            </a:r>
            <a:r>
              <a:rPr lang="en-US" altLang="zh-CN" sz="2400" err="1"/>
              <a:t>Marov</a:t>
            </a:r>
            <a:r>
              <a:rPr lang="en-US" altLang="zh-CN" sz="2400"/>
              <a:t> model whose emission model is defined by the non-zero probability model:</a:t>
            </a:r>
            <a:endParaRPr lang="en-US" altLang="zh-CN" sz="2400"/>
          </a:p>
          <a:p>
            <a:pPr>
              <a:buNone/>
            </a:pPr>
            <a:r>
              <a:rPr lang="en-US" altLang="zh-CN" sz="2400"/>
              <a:t>           p(O</a:t>
            </a:r>
            <a:r>
              <a:rPr lang="en-US" altLang="zh-CN" sz="1000"/>
              <a:t>t</a:t>
            </a:r>
            <a:r>
              <a:rPr lang="en-US" altLang="zh-CN" sz="2400"/>
              <a:t> | S</a:t>
            </a:r>
            <a:r>
              <a:rPr lang="en-US" altLang="zh-CN" sz="1000"/>
              <a:t>t</a:t>
            </a:r>
            <a:r>
              <a:rPr lang="en-US" altLang="zh-CN" sz="2400"/>
              <a:t>, O</a:t>
            </a:r>
            <a:r>
              <a:rPr lang="en-US" altLang="zh-CN" sz="1000"/>
              <a:t>t-1</a:t>
            </a:r>
            <a:r>
              <a:rPr lang="en-US" altLang="zh-CN" sz="2400"/>
              <a:t>).</a:t>
            </a:r>
            <a:endParaRPr lang="en-US" altLang="zh-CN" sz="2400"/>
          </a:p>
          <a:p>
            <a:pPr>
              <a:buNone/>
            </a:pPr>
            <a:r>
              <a:rPr lang="en-US" altLang="zh-CN" sz="2400"/>
              <a:t>    where O is the emit or observation state and S represents the hidden layer, as seen in Figure 13.3a.</a:t>
            </a:r>
            <a:endParaRPr lang="en-US" altLang="zh-CN"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7" name="文本占位符 144386"/>
          <p:cNvSpPr>
            <a:spLocks noGrp="1" noRot="1"/>
          </p:cNvSpPr>
          <p:nvPr>
            <p:ph type="body" idx="1"/>
          </p:nvPr>
        </p:nvSpPr>
        <p:spPr>
          <a:xfrm>
            <a:off x="323850" y="4941888"/>
            <a:ext cx="8540750" cy="1511300"/>
          </a:xfrm>
        </p:spPr>
        <p:txBody>
          <a:bodyPr/>
          <a:p>
            <a:pPr>
              <a:buNone/>
            </a:pPr>
            <a:r>
              <a:rPr lang="en-US" altLang="zh-CN" sz="2000"/>
              <a:t>Figure 13.3  a. The hidden, S, and observable, O, states of the AR-HMM where p(O</a:t>
            </a:r>
            <a:r>
              <a:rPr lang="en-US" altLang="zh-CN" sz="1000"/>
              <a:t>t</a:t>
            </a:r>
            <a:r>
              <a:rPr lang="en-US" altLang="zh-CN" sz="2000"/>
              <a:t> | S</a:t>
            </a:r>
            <a:r>
              <a:rPr lang="en-US" altLang="zh-CN" sz="1000"/>
              <a:t>t</a:t>
            </a:r>
            <a:r>
              <a:rPr lang="en-US" altLang="zh-CN" sz="2000"/>
              <a:t>, O</a:t>
            </a:r>
            <a:r>
              <a:rPr lang="en-US" altLang="zh-CN" sz="1000"/>
              <a:t>t-1</a:t>
            </a:r>
            <a:r>
              <a:rPr lang="en-US" altLang="zh-CN" sz="2000"/>
              <a:t>).</a:t>
            </a:r>
            <a:endParaRPr lang="en-US" altLang="zh-CN" sz="2000"/>
          </a:p>
          <a:p>
            <a:pPr>
              <a:buNone/>
            </a:pPr>
            <a:r>
              <a:rPr lang="en-US" altLang="zh-CN" sz="2000"/>
              <a:t>                    b. The values of the hidden S</a:t>
            </a:r>
            <a:r>
              <a:rPr lang="en-US" altLang="zh-CN" sz="1000"/>
              <a:t>t</a:t>
            </a:r>
            <a:r>
              <a:rPr lang="en-US" altLang="zh-CN" sz="2000"/>
              <a:t> of the example AR-HMM: safe, unsafe, and faulty.</a:t>
            </a:r>
            <a:endParaRPr lang="en-US" altLang="zh-CN" sz="2000"/>
          </a:p>
        </p:txBody>
      </p:sp>
      <p:sp>
        <p:nvSpPr>
          <p:cNvPr id="144388" name="椭圆 144387"/>
          <p:cNvSpPr/>
          <p:nvPr/>
        </p:nvSpPr>
        <p:spPr>
          <a:xfrm>
            <a:off x="684213" y="2133600"/>
            <a:ext cx="720725" cy="720725"/>
          </a:xfrm>
          <a:prstGeom prst="ellipse">
            <a:avLst/>
          </a:prstGeom>
          <a:solidFill>
            <a:schemeClr val="bg1"/>
          </a:solidFill>
          <a:ln w="12700" cap="sq" cmpd="sng">
            <a:solidFill>
              <a:schemeClr val="tx1"/>
            </a:solidFill>
            <a:prstDash val="solid"/>
            <a:headEnd type="none" w="med" len="med"/>
            <a:tailEnd type="none" w="med" len="med"/>
          </a:ln>
        </p:spPr>
        <p:txBody>
          <a:bodyPr/>
          <a:p>
            <a:endParaRPr lang="zh-CN" altLang="en-US"/>
          </a:p>
        </p:txBody>
      </p:sp>
      <p:sp>
        <p:nvSpPr>
          <p:cNvPr id="144389" name="椭圆 144388"/>
          <p:cNvSpPr/>
          <p:nvPr/>
        </p:nvSpPr>
        <p:spPr>
          <a:xfrm>
            <a:off x="684213" y="3284538"/>
            <a:ext cx="720725" cy="720725"/>
          </a:xfrm>
          <a:prstGeom prst="ellipse">
            <a:avLst/>
          </a:prstGeom>
          <a:solidFill>
            <a:schemeClr val="bg1"/>
          </a:solidFill>
          <a:ln w="12700" cap="sq" cmpd="sng">
            <a:solidFill>
              <a:schemeClr val="tx1"/>
            </a:solidFill>
            <a:prstDash val="solid"/>
            <a:headEnd type="none" w="med" len="med"/>
            <a:tailEnd type="none" w="med" len="med"/>
          </a:ln>
        </p:spPr>
        <p:txBody>
          <a:bodyPr/>
          <a:p>
            <a:endParaRPr lang="zh-CN" altLang="en-US"/>
          </a:p>
        </p:txBody>
      </p:sp>
      <p:sp>
        <p:nvSpPr>
          <p:cNvPr id="144390" name="椭圆 144389"/>
          <p:cNvSpPr/>
          <p:nvPr/>
        </p:nvSpPr>
        <p:spPr>
          <a:xfrm>
            <a:off x="2411413" y="3284538"/>
            <a:ext cx="720725" cy="720725"/>
          </a:xfrm>
          <a:prstGeom prst="ellipse">
            <a:avLst/>
          </a:prstGeom>
          <a:solidFill>
            <a:schemeClr val="bg1"/>
          </a:solidFill>
          <a:ln w="12700" cap="sq" cmpd="sng">
            <a:solidFill>
              <a:schemeClr val="tx1"/>
            </a:solidFill>
            <a:prstDash val="solid"/>
            <a:headEnd type="none" w="med" len="med"/>
            <a:tailEnd type="none" w="med" len="med"/>
          </a:ln>
        </p:spPr>
        <p:txBody>
          <a:bodyPr/>
          <a:p>
            <a:endParaRPr lang="zh-CN" altLang="en-US"/>
          </a:p>
        </p:txBody>
      </p:sp>
      <p:sp>
        <p:nvSpPr>
          <p:cNvPr id="144391" name="椭圆 144390"/>
          <p:cNvSpPr/>
          <p:nvPr/>
        </p:nvSpPr>
        <p:spPr>
          <a:xfrm>
            <a:off x="2411413" y="2133600"/>
            <a:ext cx="720725" cy="720725"/>
          </a:xfrm>
          <a:prstGeom prst="ellipse">
            <a:avLst/>
          </a:prstGeom>
          <a:solidFill>
            <a:schemeClr val="bg1"/>
          </a:solidFill>
          <a:ln w="12700" cap="sq" cmpd="sng">
            <a:solidFill>
              <a:schemeClr val="tx1"/>
            </a:solidFill>
            <a:prstDash val="solid"/>
            <a:headEnd type="none" w="med" len="med"/>
            <a:tailEnd type="none" w="med" len="med"/>
          </a:ln>
        </p:spPr>
        <p:txBody>
          <a:bodyPr/>
          <a:p>
            <a:endParaRPr lang="zh-CN" altLang="en-US"/>
          </a:p>
        </p:txBody>
      </p:sp>
      <p:grpSp>
        <p:nvGrpSpPr>
          <p:cNvPr id="144417" name="组合 144416"/>
          <p:cNvGrpSpPr/>
          <p:nvPr/>
        </p:nvGrpSpPr>
        <p:grpSpPr>
          <a:xfrm>
            <a:off x="4787900" y="2133600"/>
            <a:ext cx="3887788" cy="2159000"/>
            <a:chOff x="3107" y="1480"/>
            <a:chExt cx="2449" cy="1360"/>
          </a:xfrm>
        </p:grpSpPr>
        <p:grpSp>
          <p:nvGrpSpPr>
            <p:cNvPr id="144411" name="组合 144410"/>
            <p:cNvGrpSpPr/>
            <p:nvPr/>
          </p:nvGrpSpPr>
          <p:grpSpPr>
            <a:xfrm>
              <a:off x="3107" y="1480"/>
              <a:ext cx="2449" cy="1360"/>
              <a:chOff x="3107" y="1480"/>
              <a:chExt cx="2449" cy="1360"/>
            </a:xfrm>
          </p:grpSpPr>
          <p:sp>
            <p:nvSpPr>
              <p:cNvPr id="144392" name="矩形 144391"/>
              <p:cNvSpPr/>
              <p:nvPr/>
            </p:nvSpPr>
            <p:spPr>
              <a:xfrm>
                <a:off x="3107" y="1480"/>
                <a:ext cx="2449" cy="1360"/>
              </a:xfrm>
              <a:prstGeom prst="rect">
                <a:avLst/>
              </a:prstGeom>
              <a:solidFill>
                <a:schemeClr val="bg1"/>
              </a:solidFill>
              <a:ln w="12700" cap="flat" cmpd="sng">
                <a:solidFill>
                  <a:schemeClr val="tx1"/>
                </a:solidFill>
                <a:prstDash val="solid"/>
                <a:miter/>
                <a:headEnd type="none" w="med" len="med"/>
                <a:tailEnd type="none" w="med" len="med"/>
              </a:ln>
            </p:spPr>
            <p:txBody>
              <a:bodyPr/>
              <a:p>
                <a:endParaRPr lang="zh-CN" altLang="en-US"/>
              </a:p>
            </p:txBody>
          </p:sp>
          <p:sp>
            <p:nvSpPr>
              <p:cNvPr id="144394" name="直接连接符 144393"/>
              <p:cNvSpPr/>
              <p:nvPr/>
            </p:nvSpPr>
            <p:spPr>
              <a:xfrm flipV="1">
                <a:off x="4332" y="2750"/>
                <a:ext cx="0" cy="90"/>
              </a:xfrm>
              <a:prstGeom prst="line">
                <a:avLst/>
              </a:prstGeom>
              <a:ln w="12700" cap="sq" cmpd="sng">
                <a:solidFill>
                  <a:schemeClr val="tx1"/>
                </a:solidFill>
                <a:prstDash val="solid"/>
                <a:headEnd type="none" w="med" len="med"/>
                <a:tailEnd type="none" w="med" len="med"/>
              </a:ln>
            </p:spPr>
          </p:sp>
          <p:sp>
            <p:nvSpPr>
              <p:cNvPr id="144395" name="直接连接符 144394"/>
              <p:cNvSpPr/>
              <p:nvPr/>
            </p:nvSpPr>
            <p:spPr>
              <a:xfrm flipV="1">
                <a:off x="3787" y="2750"/>
                <a:ext cx="0" cy="90"/>
              </a:xfrm>
              <a:prstGeom prst="line">
                <a:avLst/>
              </a:prstGeom>
              <a:ln w="12700" cap="sq" cmpd="sng">
                <a:solidFill>
                  <a:schemeClr val="tx1"/>
                </a:solidFill>
                <a:prstDash val="solid"/>
                <a:headEnd type="none" w="med" len="med"/>
                <a:tailEnd type="none" w="med" len="med"/>
              </a:ln>
            </p:spPr>
          </p:sp>
          <p:sp>
            <p:nvSpPr>
              <p:cNvPr id="144396" name="直接连接符 144395"/>
              <p:cNvSpPr/>
              <p:nvPr/>
            </p:nvSpPr>
            <p:spPr>
              <a:xfrm flipV="1">
                <a:off x="4059" y="2750"/>
                <a:ext cx="0" cy="90"/>
              </a:xfrm>
              <a:prstGeom prst="line">
                <a:avLst/>
              </a:prstGeom>
              <a:ln w="12700" cap="sq" cmpd="sng">
                <a:solidFill>
                  <a:schemeClr val="tx1"/>
                </a:solidFill>
                <a:prstDash val="solid"/>
                <a:headEnd type="none" w="med" len="med"/>
                <a:tailEnd type="none" w="med" len="med"/>
              </a:ln>
            </p:spPr>
          </p:sp>
          <p:sp>
            <p:nvSpPr>
              <p:cNvPr id="144397" name="直接连接符 144396"/>
              <p:cNvSpPr/>
              <p:nvPr/>
            </p:nvSpPr>
            <p:spPr>
              <a:xfrm flipV="1">
                <a:off x="3923" y="2750"/>
                <a:ext cx="0" cy="90"/>
              </a:xfrm>
              <a:prstGeom prst="line">
                <a:avLst/>
              </a:prstGeom>
              <a:ln w="12700" cap="sq" cmpd="sng">
                <a:solidFill>
                  <a:schemeClr val="tx1"/>
                </a:solidFill>
                <a:prstDash val="solid"/>
                <a:headEnd type="none" w="med" len="med"/>
                <a:tailEnd type="none" w="med" len="med"/>
              </a:ln>
            </p:spPr>
          </p:sp>
          <p:sp>
            <p:nvSpPr>
              <p:cNvPr id="144398" name="直接连接符 144397"/>
              <p:cNvSpPr/>
              <p:nvPr/>
            </p:nvSpPr>
            <p:spPr>
              <a:xfrm flipV="1">
                <a:off x="4195" y="2750"/>
                <a:ext cx="0" cy="90"/>
              </a:xfrm>
              <a:prstGeom prst="line">
                <a:avLst/>
              </a:prstGeom>
              <a:ln w="12700" cap="sq" cmpd="sng">
                <a:solidFill>
                  <a:schemeClr val="tx1"/>
                </a:solidFill>
                <a:prstDash val="solid"/>
                <a:headEnd type="none" w="med" len="med"/>
                <a:tailEnd type="none" w="med" len="med"/>
              </a:ln>
            </p:spPr>
          </p:sp>
          <p:sp>
            <p:nvSpPr>
              <p:cNvPr id="144399" name="直接连接符 144398"/>
              <p:cNvSpPr/>
              <p:nvPr/>
            </p:nvSpPr>
            <p:spPr>
              <a:xfrm flipV="1">
                <a:off x="3651" y="2750"/>
                <a:ext cx="0" cy="90"/>
              </a:xfrm>
              <a:prstGeom prst="line">
                <a:avLst/>
              </a:prstGeom>
              <a:ln w="12700" cap="sq" cmpd="sng">
                <a:solidFill>
                  <a:schemeClr val="tx1"/>
                </a:solidFill>
                <a:prstDash val="solid"/>
                <a:headEnd type="none" w="med" len="med"/>
                <a:tailEnd type="none" w="med" len="med"/>
              </a:ln>
            </p:spPr>
          </p:sp>
          <p:sp>
            <p:nvSpPr>
              <p:cNvPr id="144400" name="直接连接符 144399"/>
              <p:cNvSpPr/>
              <p:nvPr/>
            </p:nvSpPr>
            <p:spPr>
              <a:xfrm flipV="1">
                <a:off x="3515" y="2750"/>
                <a:ext cx="0" cy="90"/>
              </a:xfrm>
              <a:prstGeom prst="line">
                <a:avLst/>
              </a:prstGeom>
              <a:ln w="12700" cap="sq" cmpd="sng">
                <a:solidFill>
                  <a:schemeClr val="tx1"/>
                </a:solidFill>
                <a:prstDash val="solid"/>
                <a:headEnd type="none" w="med" len="med"/>
                <a:tailEnd type="none" w="med" len="med"/>
              </a:ln>
            </p:spPr>
          </p:sp>
          <p:sp>
            <p:nvSpPr>
              <p:cNvPr id="144401" name="直接连接符 144400"/>
              <p:cNvSpPr/>
              <p:nvPr/>
            </p:nvSpPr>
            <p:spPr>
              <a:xfrm flipV="1">
                <a:off x="3379" y="2750"/>
                <a:ext cx="0" cy="90"/>
              </a:xfrm>
              <a:prstGeom prst="line">
                <a:avLst/>
              </a:prstGeom>
              <a:ln w="12700" cap="sq" cmpd="sng">
                <a:solidFill>
                  <a:schemeClr val="tx1"/>
                </a:solidFill>
                <a:prstDash val="solid"/>
                <a:headEnd type="none" w="med" len="med"/>
                <a:tailEnd type="none" w="med" len="med"/>
              </a:ln>
            </p:spPr>
          </p:sp>
          <p:sp>
            <p:nvSpPr>
              <p:cNvPr id="144402" name="直接连接符 144401"/>
              <p:cNvSpPr/>
              <p:nvPr/>
            </p:nvSpPr>
            <p:spPr>
              <a:xfrm flipV="1">
                <a:off x="3243" y="2750"/>
                <a:ext cx="0" cy="90"/>
              </a:xfrm>
              <a:prstGeom prst="line">
                <a:avLst/>
              </a:prstGeom>
              <a:ln w="12700" cap="sq" cmpd="sng">
                <a:solidFill>
                  <a:schemeClr val="tx1"/>
                </a:solidFill>
                <a:prstDash val="solid"/>
                <a:headEnd type="none" w="med" len="med"/>
                <a:tailEnd type="none" w="med" len="med"/>
              </a:ln>
            </p:spPr>
          </p:sp>
          <p:sp>
            <p:nvSpPr>
              <p:cNvPr id="144403" name="直接连接符 144402"/>
              <p:cNvSpPr/>
              <p:nvPr/>
            </p:nvSpPr>
            <p:spPr>
              <a:xfrm flipV="1">
                <a:off x="4468" y="2750"/>
                <a:ext cx="0" cy="90"/>
              </a:xfrm>
              <a:prstGeom prst="line">
                <a:avLst/>
              </a:prstGeom>
              <a:ln w="12700" cap="sq" cmpd="sng">
                <a:solidFill>
                  <a:schemeClr val="tx1"/>
                </a:solidFill>
                <a:prstDash val="solid"/>
                <a:headEnd type="none" w="med" len="med"/>
                <a:tailEnd type="none" w="med" len="med"/>
              </a:ln>
            </p:spPr>
          </p:sp>
          <p:sp>
            <p:nvSpPr>
              <p:cNvPr id="144404" name="直接连接符 144403"/>
              <p:cNvSpPr/>
              <p:nvPr/>
            </p:nvSpPr>
            <p:spPr>
              <a:xfrm flipV="1">
                <a:off x="4604" y="2750"/>
                <a:ext cx="0" cy="90"/>
              </a:xfrm>
              <a:prstGeom prst="line">
                <a:avLst/>
              </a:prstGeom>
              <a:ln w="12700" cap="sq" cmpd="sng">
                <a:solidFill>
                  <a:schemeClr val="tx1"/>
                </a:solidFill>
                <a:prstDash val="solid"/>
                <a:headEnd type="none" w="med" len="med"/>
                <a:tailEnd type="none" w="med" len="med"/>
              </a:ln>
            </p:spPr>
          </p:sp>
          <p:sp>
            <p:nvSpPr>
              <p:cNvPr id="144405" name="直接连接符 144404"/>
              <p:cNvSpPr/>
              <p:nvPr/>
            </p:nvSpPr>
            <p:spPr>
              <a:xfrm flipV="1">
                <a:off x="4740" y="2750"/>
                <a:ext cx="0" cy="90"/>
              </a:xfrm>
              <a:prstGeom prst="line">
                <a:avLst/>
              </a:prstGeom>
              <a:ln w="12700" cap="sq" cmpd="sng">
                <a:solidFill>
                  <a:schemeClr val="tx1"/>
                </a:solidFill>
                <a:prstDash val="solid"/>
                <a:headEnd type="none" w="med" len="med"/>
                <a:tailEnd type="none" w="med" len="med"/>
              </a:ln>
            </p:spPr>
          </p:sp>
          <p:sp>
            <p:nvSpPr>
              <p:cNvPr id="144406" name="直接连接符 144405"/>
              <p:cNvSpPr/>
              <p:nvPr/>
            </p:nvSpPr>
            <p:spPr>
              <a:xfrm flipV="1">
                <a:off x="4876" y="2750"/>
                <a:ext cx="0" cy="90"/>
              </a:xfrm>
              <a:prstGeom prst="line">
                <a:avLst/>
              </a:prstGeom>
              <a:ln w="12700" cap="sq" cmpd="sng">
                <a:solidFill>
                  <a:schemeClr val="tx1"/>
                </a:solidFill>
                <a:prstDash val="solid"/>
                <a:headEnd type="none" w="med" len="med"/>
                <a:tailEnd type="none" w="med" len="med"/>
              </a:ln>
            </p:spPr>
          </p:sp>
          <p:sp>
            <p:nvSpPr>
              <p:cNvPr id="144407" name="直接连接符 144406"/>
              <p:cNvSpPr/>
              <p:nvPr/>
            </p:nvSpPr>
            <p:spPr>
              <a:xfrm flipV="1">
                <a:off x="5012" y="2750"/>
                <a:ext cx="0" cy="90"/>
              </a:xfrm>
              <a:prstGeom prst="line">
                <a:avLst/>
              </a:prstGeom>
              <a:ln w="12700" cap="sq" cmpd="sng">
                <a:solidFill>
                  <a:schemeClr val="tx1"/>
                </a:solidFill>
                <a:prstDash val="solid"/>
                <a:headEnd type="none" w="med" len="med"/>
                <a:tailEnd type="none" w="med" len="med"/>
              </a:ln>
            </p:spPr>
          </p:sp>
          <p:sp>
            <p:nvSpPr>
              <p:cNvPr id="144408" name="直接连接符 144407"/>
              <p:cNvSpPr/>
              <p:nvPr/>
            </p:nvSpPr>
            <p:spPr>
              <a:xfrm flipV="1">
                <a:off x="5148" y="2750"/>
                <a:ext cx="0" cy="90"/>
              </a:xfrm>
              <a:prstGeom prst="line">
                <a:avLst/>
              </a:prstGeom>
              <a:ln w="12700" cap="sq" cmpd="sng">
                <a:solidFill>
                  <a:schemeClr val="tx1"/>
                </a:solidFill>
                <a:prstDash val="solid"/>
                <a:headEnd type="none" w="med" len="med"/>
                <a:tailEnd type="none" w="med" len="med"/>
              </a:ln>
            </p:spPr>
          </p:sp>
          <p:sp>
            <p:nvSpPr>
              <p:cNvPr id="144409" name="直接连接符 144408"/>
              <p:cNvSpPr/>
              <p:nvPr/>
            </p:nvSpPr>
            <p:spPr>
              <a:xfrm flipV="1">
                <a:off x="5284" y="2750"/>
                <a:ext cx="0" cy="90"/>
              </a:xfrm>
              <a:prstGeom prst="line">
                <a:avLst/>
              </a:prstGeom>
              <a:ln w="12700" cap="sq" cmpd="sng">
                <a:solidFill>
                  <a:schemeClr val="tx1"/>
                </a:solidFill>
                <a:prstDash val="solid"/>
                <a:headEnd type="none" w="med" len="med"/>
                <a:tailEnd type="none" w="med" len="med"/>
              </a:ln>
            </p:spPr>
          </p:sp>
          <p:sp>
            <p:nvSpPr>
              <p:cNvPr id="144410" name="直接连接符 144409"/>
              <p:cNvSpPr/>
              <p:nvPr/>
            </p:nvSpPr>
            <p:spPr>
              <a:xfrm flipV="1">
                <a:off x="5420" y="2750"/>
                <a:ext cx="0" cy="90"/>
              </a:xfrm>
              <a:prstGeom prst="line">
                <a:avLst/>
              </a:prstGeom>
              <a:ln w="12700" cap="sq" cmpd="sng">
                <a:solidFill>
                  <a:schemeClr val="tx1"/>
                </a:solidFill>
                <a:prstDash val="solid"/>
                <a:headEnd type="none" w="med" len="med"/>
                <a:tailEnd type="none" w="med" len="med"/>
              </a:ln>
            </p:spPr>
          </p:sp>
        </p:grpSp>
        <p:sp>
          <p:nvSpPr>
            <p:cNvPr id="144412" name="任意多边形 144411"/>
            <p:cNvSpPr/>
            <p:nvPr/>
          </p:nvSpPr>
          <p:spPr>
            <a:xfrm>
              <a:off x="3107" y="1616"/>
              <a:ext cx="816" cy="1134"/>
            </a:xfrm>
            <a:custGeom>
              <a:avLst/>
              <a:gdLst/>
              <a:ahLst/>
              <a:cxnLst/>
              <a:pathLst>
                <a:path w="816" h="1134">
                  <a:moveTo>
                    <a:pt x="0" y="0"/>
                  </a:moveTo>
                  <a:lnTo>
                    <a:pt x="136" y="90"/>
                  </a:lnTo>
                  <a:lnTo>
                    <a:pt x="227" y="226"/>
                  </a:lnTo>
                  <a:lnTo>
                    <a:pt x="317" y="226"/>
                  </a:lnTo>
                  <a:lnTo>
                    <a:pt x="408" y="317"/>
                  </a:lnTo>
                  <a:lnTo>
                    <a:pt x="453" y="317"/>
                  </a:lnTo>
                  <a:lnTo>
                    <a:pt x="499" y="453"/>
                  </a:lnTo>
                  <a:lnTo>
                    <a:pt x="635" y="453"/>
                  </a:lnTo>
                  <a:lnTo>
                    <a:pt x="726" y="635"/>
                  </a:lnTo>
                  <a:lnTo>
                    <a:pt x="726" y="816"/>
                  </a:lnTo>
                  <a:lnTo>
                    <a:pt x="771" y="907"/>
                  </a:lnTo>
                  <a:lnTo>
                    <a:pt x="816" y="1134"/>
                  </a:lnTo>
                </a:path>
              </a:pathLst>
            </a:custGeom>
            <a:noFill/>
            <a:ln w="12700" cap="sq" cmpd="sng">
              <a:solidFill>
                <a:schemeClr val="tx1">
                  <a:alpha val="100000"/>
                </a:schemeClr>
              </a:solidFill>
              <a:prstDash val="solid"/>
              <a:headEnd type="none" w="med" len="med"/>
              <a:tailEnd type="none" w="med" len="med"/>
            </a:ln>
          </p:spPr>
          <p:txBody>
            <a:bodyPr/>
            <a:p>
              <a:endParaRPr lang="zh-CN" altLang="en-US"/>
            </a:p>
          </p:txBody>
        </p:sp>
        <p:sp>
          <p:nvSpPr>
            <p:cNvPr id="144413" name="任意多边形 144412"/>
            <p:cNvSpPr/>
            <p:nvPr/>
          </p:nvSpPr>
          <p:spPr>
            <a:xfrm>
              <a:off x="3379" y="1797"/>
              <a:ext cx="1905" cy="1043"/>
            </a:xfrm>
            <a:custGeom>
              <a:avLst/>
              <a:gdLst/>
              <a:ahLst/>
              <a:cxnLst/>
              <a:pathLst>
                <a:path w="1905" h="1043">
                  <a:moveTo>
                    <a:pt x="0" y="1043"/>
                  </a:moveTo>
                  <a:lnTo>
                    <a:pt x="91" y="907"/>
                  </a:lnTo>
                  <a:lnTo>
                    <a:pt x="136" y="726"/>
                  </a:lnTo>
                  <a:lnTo>
                    <a:pt x="272" y="726"/>
                  </a:lnTo>
                  <a:lnTo>
                    <a:pt x="454" y="408"/>
                  </a:lnTo>
                  <a:lnTo>
                    <a:pt x="590" y="91"/>
                  </a:lnTo>
                  <a:lnTo>
                    <a:pt x="998" y="0"/>
                  </a:lnTo>
                  <a:lnTo>
                    <a:pt x="1134" y="0"/>
                  </a:lnTo>
                  <a:lnTo>
                    <a:pt x="1497" y="91"/>
                  </a:lnTo>
                  <a:lnTo>
                    <a:pt x="1542" y="136"/>
                  </a:lnTo>
                  <a:lnTo>
                    <a:pt x="1588" y="318"/>
                  </a:lnTo>
                  <a:lnTo>
                    <a:pt x="1678" y="408"/>
                  </a:lnTo>
                  <a:lnTo>
                    <a:pt x="1678" y="544"/>
                  </a:lnTo>
                  <a:lnTo>
                    <a:pt x="1769" y="590"/>
                  </a:lnTo>
                  <a:lnTo>
                    <a:pt x="1769" y="681"/>
                  </a:lnTo>
                  <a:lnTo>
                    <a:pt x="1860" y="817"/>
                  </a:lnTo>
                  <a:lnTo>
                    <a:pt x="1905" y="1043"/>
                  </a:lnTo>
                </a:path>
              </a:pathLst>
            </a:custGeom>
            <a:noFill/>
            <a:ln w="12700" cap="sq" cmpd="sng">
              <a:solidFill>
                <a:schemeClr val="tx1">
                  <a:alpha val="100000"/>
                </a:schemeClr>
              </a:solidFill>
              <a:prstDash val="solid"/>
              <a:headEnd type="none" w="med" len="med"/>
              <a:tailEnd type="none" w="med" len="med"/>
            </a:ln>
          </p:spPr>
          <p:txBody>
            <a:bodyPr/>
            <a:p>
              <a:endParaRPr lang="zh-CN" altLang="en-US"/>
            </a:p>
          </p:txBody>
        </p:sp>
        <p:sp>
          <p:nvSpPr>
            <p:cNvPr id="144416" name="任意多边形 144415"/>
            <p:cNvSpPr/>
            <p:nvPr/>
          </p:nvSpPr>
          <p:spPr>
            <a:xfrm>
              <a:off x="4694" y="1706"/>
              <a:ext cx="862" cy="1134"/>
            </a:xfrm>
            <a:custGeom>
              <a:avLst/>
              <a:gdLst/>
              <a:ahLst/>
              <a:cxnLst/>
              <a:pathLst>
                <a:path w="862" h="1134">
                  <a:moveTo>
                    <a:pt x="0" y="1134"/>
                  </a:moveTo>
                  <a:lnTo>
                    <a:pt x="46" y="998"/>
                  </a:lnTo>
                  <a:lnTo>
                    <a:pt x="46" y="862"/>
                  </a:lnTo>
                  <a:lnTo>
                    <a:pt x="182" y="817"/>
                  </a:lnTo>
                  <a:lnTo>
                    <a:pt x="227" y="681"/>
                  </a:lnTo>
                  <a:lnTo>
                    <a:pt x="273" y="545"/>
                  </a:lnTo>
                  <a:lnTo>
                    <a:pt x="409" y="454"/>
                  </a:lnTo>
                  <a:lnTo>
                    <a:pt x="499" y="182"/>
                  </a:lnTo>
                  <a:lnTo>
                    <a:pt x="590" y="91"/>
                  </a:lnTo>
                  <a:lnTo>
                    <a:pt x="726" y="46"/>
                  </a:lnTo>
                  <a:lnTo>
                    <a:pt x="771" y="46"/>
                  </a:lnTo>
                  <a:lnTo>
                    <a:pt x="862" y="0"/>
                  </a:lnTo>
                </a:path>
              </a:pathLst>
            </a:custGeom>
            <a:noFill/>
            <a:ln w="12700" cap="flat" cmpd="sng">
              <a:solidFill>
                <a:schemeClr val="tx1">
                  <a:alpha val="100000"/>
                </a:schemeClr>
              </a:solidFill>
              <a:prstDash val="sysDot"/>
              <a:headEnd type="none" w="med" len="med"/>
              <a:tailEnd type="none" w="med" len="med"/>
            </a:ln>
          </p:spPr>
          <p:txBody>
            <a:bodyPr/>
            <a:p>
              <a:endParaRPr lang="zh-CN" altLang="en-US"/>
            </a:p>
          </p:txBody>
        </p:sp>
      </p:grpSp>
      <p:sp>
        <p:nvSpPr>
          <p:cNvPr id="144418" name="文本框 144417"/>
          <p:cNvSpPr txBox="1"/>
          <p:nvPr/>
        </p:nvSpPr>
        <p:spPr>
          <a:xfrm>
            <a:off x="2484438" y="2276475"/>
            <a:ext cx="865187" cy="366713"/>
          </a:xfrm>
          <a:prstGeom prst="rect">
            <a:avLst/>
          </a:prstGeom>
          <a:noFill/>
          <a:ln w="12700">
            <a:noFill/>
          </a:ln>
        </p:spPr>
        <p:txBody>
          <a:bodyPr>
            <a:spAutoFit/>
          </a:bodyPr>
          <a:p>
            <a:pPr>
              <a:spcBef>
                <a:spcPct val="50000"/>
              </a:spcBef>
            </a:pPr>
            <a:r>
              <a:rPr lang="en-US" altLang="zh-CN">
                <a:latin typeface="Arial" panose="020B0604020202020204" pitchFamily="34" charset="0"/>
              </a:rPr>
              <a:t>S</a:t>
            </a:r>
            <a:r>
              <a:rPr lang="en-US" altLang="zh-CN" sz="1000">
                <a:latin typeface="Arial" panose="020B0604020202020204" pitchFamily="34" charset="0"/>
              </a:rPr>
              <a:t>t</a:t>
            </a:r>
            <a:endParaRPr lang="en-US" altLang="zh-CN" sz="1000">
              <a:latin typeface="Arial" panose="020B0604020202020204" pitchFamily="34" charset="0"/>
            </a:endParaRPr>
          </a:p>
        </p:txBody>
      </p:sp>
      <p:sp>
        <p:nvSpPr>
          <p:cNvPr id="144419" name="文本框 144418"/>
          <p:cNvSpPr txBox="1"/>
          <p:nvPr/>
        </p:nvSpPr>
        <p:spPr>
          <a:xfrm>
            <a:off x="755650" y="2276475"/>
            <a:ext cx="865188" cy="366713"/>
          </a:xfrm>
          <a:prstGeom prst="rect">
            <a:avLst/>
          </a:prstGeom>
          <a:noFill/>
          <a:ln w="12700">
            <a:noFill/>
          </a:ln>
        </p:spPr>
        <p:txBody>
          <a:bodyPr>
            <a:spAutoFit/>
          </a:bodyPr>
          <a:p>
            <a:pPr>
              <a:spcBef>
                <a:spcPct val="50000"/>
              </a:spcBef>
            </a:pPr>
            <a:r>
              <a:rPr lang="en-US" altLang="zh-CN">
                <a:latin typeface="Arial" panose="020B0604020202020204" pitchFamily="34" charset="0"/>
              </a:rPr>
              <a:t>S</a:t>
            </a:r>
            <a:r>
              <a:rPr lang="en-US" altLang="zh-CN" sz="1000">
                <a:latin typeface="Arial" panose="020B0604020202020204" pitchFamily="34" charset="0"/>
              </a:rPr>
              <a:t>t-1</a:t>
            </a:r>
            <a:endParaRPr lang="en-US" altLang="zh-CN" sz="1000">
              <a:latin typeface="Arial" panose="020B0604020202020204" pitchFamily="34" charset="0"/>
            </a:endParaRPr>
          </a:p>
        </p:txBody>
      </p:sp>
      <p:sp>
        <p:nvSpPr>
          <p:cNvPr id="144420" name="文本框 144419"/>
          <p:cNvSpPr txBox="1"/>
          <p:nvPr/>
        </p:nvSpPr>
        <p:spPr>
          <a:xfrm>
            <a:off x="684213" y="3429000"/>
            <a:ext cx="865187" cy="366713"/>
          </a:xfrm>
          <a:prstGeom prst="rect">
            <a:avLst/>
          </a:prstGeom>
          <a:noFill/>
          <a:ln w="12700">
            <a:noFill/>
          </a:ln>
        </p:spPr>
        <p:txBody>
          <a:bodyPr>
            <a:spAutoFit/>
          </a:bodyPr>
          <a:p>
            <a:pPr>
              <a:spcBef>
                <a:spcPct val="50000"/>
              </a:spcBef>
            </a:pPr>
            <a:r>
              <a:rPr lang="en-US" altLang="zh-CN">
                <a:latin typeface="Arial" panose="020B0604020202020204" pitchFamily="34" charset="0"/>
              </a:rPr>
              <a:t>O</a:t>
            </a:r>
            <a:r>
              <a:rPr lang="en-US" altLang="zh-CN" sz="1000">
                <a:latin typeface="Arial" panose="020B0604020202020204" pitchFamily="34" charset="0"/>
              </a:rPr>
              <a:t>t-1</a:t>
            </a:r>
            <a:endParaRPr lang="en-US" altLang="zh-CN" sz="1000">
              <a:latin typeface="Arial" panose="020B0604020202020204" pitchFamily="34" charset="0"/>
            </a:endParaRPr>
          </a:p>
        </p:txBody>
      </p:sp>
      <p:sp>
        <p:nvSpPr>
          <p:cNvPr id="144421" name="文本框 144420"/>
          <p:cNvSpPr txBox="1"/>
          <p:nvPr/>
        </p:nvSpPr>
        <p:spPr>
          <a:xfrm>
            <a:off x="2411413" y="3429000"/>
            <a:ext cx="865187" cy="366713"/>
          </a:xfrm>
          <a:prstGeom prst="rect">
            <a:avLst/>
          </a:prstGeom>
          <a:noFill/>
          <a:ln w="12700">
            <a:noFill/>
          </a:ln>
        </p:spPr>
        <p:txBody>
          <a:bodyPr>
            <a:spAutoFit/>
          </a:bodyPr>
          <a:p>
            <a:pPr>
              <a:spcBef>
                <a:spcPct val="50000"/>
              </a:spcBef>
            </a:pPr>
            <a:r>
              <a:rPr lang="en-US" altLang="zh-CN">
                <a:latin typeface="Arial" panose="020B0604020202020204" pitchFamily="34" charset="0"/>
              </a:rPr>
              <a:t>O</a:t>
            </a:r>
            <a:r>
              <a:rPr lang="en-US" altLang="zh-CN" sz="1000">
                <a:latin typeface="Arial" panose="020B0604020202020204" pitchFamily="34" charset="0"/>
              </a:rPr>
              <a:t>t</a:t>
            </a:r>
            <a:endParaRPr lang="en-US" altLang="zh-CN" sz="1000">
              <a:latin typeface="Arial" panose="020B0604020202020204" pitchFamily="34" charset="0"/>
            </a:endParaRPr>
          </a:p>
        </p:txBody>
      </p:sp>
      <p:sp>
        <p:nvSpPr>
          <p:cNvPr id="144422" name="直接连接符 144421"/>
          <p:cNvSpPr/>
          <p:nvPr/>
        </p:nvSpPr>
        <p:spPr>
          <a:xfrm>
            <a:off x="395288" y="2492375"/>
            <a:ext cx="288925" cy="0"/>
          </a:xfrm>
          <a:prstGeom prst="line">
            <a:avLst/>
          </a:prstGeom>
          <a:ln w="12700" cap="sq" cmpd="sng">
            <a:solidFill>
              <a:schemeClr val="tx1"/>
            </a:solidFill>
            <a:prstDash val="solid"/>
            <a:headEnd type="none" w="med" len="med"/>
            <a:tailEnd type="triangle" w="med" len="med"/>
          </a:ln>
        </p:spPr>
      </p:sp>
      <p:sp>
        <p:nvSpPr>
          <p:cNvPr id="144423" name="直接连接符 144422"/>
          <p:cNvSpPr/>
          <p:nvPr/>
        </p:nvSpPr>
        <p:spPr>
          <a:xfrm>
            <a:off x="1403350" y="2492375"/>
            <a:ext cx="1008063" cy="0"/>
          </a:xfrm>
          <a:prstGeom prst="line">
            <a:avLst/>
          </a:prstGeom>
          <a:ln w="12700" cap="sq" cmpd="sng">
            <a:solidFill>
              <a:schemeClr val="tx1"/>
            </a:solidFill>
            <a:prstDash val="solid"/>
            <a:headEnd type="none" w="med" len="med"/>
            <a:tailEnd type="triangle" w="med" len="med"/>
          </a:ln>
        </p:spPr>
      </p:sp>
      <p:sp>
        <p:nvSpPr>
          <p:cNvPr id="144424" name="直接连接符 144423"/>
          <p:cNvSpPr/>
          <p:nvPr/>
        </p:nvSpPr>
        <p:spPr>
          <a:xfrm>
            <a:off x="3132138" y="2492375"/>
            <a:ext cx="287337" cy="0"/>
          </a:xfrm>
          <a:prstGeom prst="line">
            <a:avLst/>
          </a:prstGeom>
          <a:ln w="12700" cap="sq" cmpd="sng">
            <a:solidFill>
              <a:schemeClr val="tx1"/>
            </a:solidFill>
            <a:prstDash val="solid"/>
            <a:headEnd type="none" w="med" len="med"/>
            <a:tailEnd type="triangle" w="med" len="med"/>
          </a:ln>
        </p:spPr>
      </p:sp>
      <p:sp>
        <p:nvSpPr>
          <p:cNvPr id="144425" name="直接连接符 144424"/>
          <p:cNvSpPr/>
          <p:nvPr/>
        </p:nvSpPr>
        <p:spPr>
          <a:xfrm>
            <a:off x="468313" y="3644900"/>
            <a:ext cx="215900" cy="0"/>
          </a:xfrm>
          <a:prstGeom prst="line">
            <a:avLst/>
          </a:prstGeom>
          <a:ln w="12700" cap="sq" cmpd="sng">
            <a:solidFill>
              <a:schemeClr val="tx1"/>
            </a:solidFill>
            <a:prstDash val="solid"/>
            <a:headEnd type="none" w="med" len="med"/>
            <a:tailEnd type="triangle" w="med" len="med"/>
          </a:ln>
        </p:spPr>
      </p:sp>
      <p:sp>
        <p:nvSpPr>
          <p:cNvPr id="144426" name="直接连接符 144425"/>
          <p:cNvSpPr/>
          <p:nvPr/>
        </p:nvSpPr>
        <p:spPr>
          <a:xfrm>
            <a:off x="1403350" y="3644900"/>
            <a:ext cx="1008063" cy="0"/>
          </a:xfrm>
          <a:prstGeom prst="line">
            <a:avLst/>
          </a:prstGeom>
          <a:ln w="12700" cap="sq" cmpd="sng">
            <a:solidFill>
              <a:schemeClr val="tx1"/>
            </a:solidFill>
            <a:prstDash val="solid"/>
            <a:headEnd type="none" w="med" len="med"/>
            <a:tailEnd type="triangle" w="med" len="med"/>
          </a:ln>
        </p:spPr>
      </p:sp>
      <p:sp>
        <p:nvSpPr>
          <p:cNvPr id="144427" name="直接连接符 144426"/>
          <p:cNvSpPr/>
          <p:nvPr/>
        </p:nvSpPr>
        <p:spPr>
          <a:xfrm>
            <a:off x="3132138" y="3644900"/>
            <a:ext cx="215900" cy="0"/>
          </a:xfrm>
          <a:prstGeom prst="line">
            <a:avLst/>
          </a:prstGeom>
          <a:ln w="12700" cap="sq" cmpd="sng">
            <a:solidFill>
              <a:schemeClr val="tx1"/>
            </a:solidFill>
            <a:prstDash val="solid"/>
            <a:headEnd type="none" w="med" len="med"/>
            <a:tailEnd type="triangle" w="med" len="med"/>
          </a:ln>
        </p:spPr>
      </p:sp>
      <p:sp>
        <p:nvSpPr>
          <p:cNvPr id="144428" name="文本框 144427"/>
          <p:cNvSpPr txBox="1"/>
          <p:nvPr/>
        </p:nvSpPr>
        <p:spPr>
          <a:xfrm>
            <a:off x="4356100" y="1989138"/>
            <a:ext cx="865188" cy="366712"/>
          </a:xfrm>
          <a:prstGeom prst="rect">
            <a:avLst/>
          </a:prstGeom>
          <a:noFill/>
          <a:ln w="12700">
            <a:noFill/>
          </a:ln>
        </p:spPr>
        <p:txBody>
          <a:bodyPr>
            <a:spAutoFit/>
          </a:bodyPr>
          <a:p>
            <a:pPr>
              <a:spcBef>
                <a:spcPct val="50000"/>
              </a:spcBef>
            </a:pPr>
            <a:r>
              <a:rPr lang="en-US" altLang="zh-CN">
                <a:latin typeface="Arial" panose="020B0604020202020204" pitchFamily="34" charset="0"/>
              </a:rPr>
              <a:t>1.0</a:t>
            </a:r>
            <a:endParaRPr lang="en-US" altLang="zh-CN" sz="1000">
              <a:latin typeface="Arial" panose="020B0604020202020204" pitchFamily="34" charset="0"/>
            </a:endParaRPr>
          </a:p>
        </p:txBody>
      </p:sp>
      <p:sp>
        <p:nvSpPr>
          <p:cNvPr id="144429" name="文本框 144428"/>
          <p:cNvSpPr txBox="1"/>
          <p:nvPr/>
        </p:nvSpPr>
        <p:spPr>
          <a:xfrm>
            <a:off x="4356100" y="4005263"/>
            <a:ext cx="865188" cy="366712"/>
          </a:xfrm>
          <a:prstGeom prst="rect">
            <a:avLst/>
          </a:prstGeom>
          <a:noFill/>
          <a:ln w="12700">
            <a:noFill/>
          </a:ln>
        </p:spPr>
        <p:txBody>
          <a:bodyPr>
            <a:spAutoFit/>
          </a:bodyPr>
          <a:p>
            <a:pPr>
              <a:spcBef>
                <a:spcPct val="50000"/>
              </a:spcBef>
            </a:pPr>
            <a:r>
              <a:rPr lang="en-US" altLang="zh-CN">
                <a:latin typeface="Arial" panose="020B0604020202020204" pitchFamily="34" charset="0"/>
              </a:rPr>
              <a:t>0.0</a:t>
            </a:r>
            <a:endParaRPr lang="en-US" altLang="zh-CN" sz="1000">
              <a:latin typeface="Arial" panose="020B0604020202020204" pitchFamily="34" charset="0"/>
            </a:endParaRPr>
          </a:p>
        </p:txBody>
      </p:sp>
      <p:sp>
        <p:nvSpPr>
          <p:cNvPr id="144430" name="文本框 144429"/>
          <p:cNvSpPr txBox="1"/>
          <p:nvPr/>
        </p:nvSpPr>
        <p:spPr>
          <a:xfrm>
            <a:off x="6372225" y="4292600"/>
            <a:ext cx="865188" cy="366713"/>
          </a:xfrm>
          <a:prstGeom prst="rect">
            <a:avLst/>
          </a:prstGeom>
          <a:noFill/>
          <a:ln w="12700">
            <a:noFill/>
          </a:ln>
        </p:spPr>
        <p:txBody>
          <a:bodyPr>
            <a:spAutoFit/>
          </a:bodyPr>
          <a:p>
            <a:pPr>
              <a:spcBef>
                <a:spcPct val="50000"/>
              </a:spcBef>
            </a:pPr>
            <a:r>
              <a:rPr lang="en-US" altLang="zh-CN">
                <a:latin typeface="Arial" panose="020B0604020202020204" pitchFamily="34" charset="0"/>
              </a:rPr>
              <a:t>0</a:t>
            </a:r>
            <a:endParaRPr lang="en-US" altLang="zh-CN" sz="1000">
              <a:latin typeface="Arial" panose="020B0604020202020204" pitchFamily="34" charset="0"/>
            </a:endParaRPr>
          </a:p>
        </p:txBody>
      </p:sp>
      <p:sp>
        <p:nvSpPr>
          <p:cNvPr id="144431" name="文本框 144430"/>
          <p:cNvSpPr txBox="1"/>
          <p:nvPr/>
        </p:nvSpPr>
        <p:spPr>
          <a:xfrm>
            <a:off x="8459788" y="42211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0</a:t>
            </a:r>
            <a:r>
              <a:rPr lang="en-US" altLang="zh-CN" sz="1000">
                <a:latin typeface="Arial" panose="020B0604020202020204" pitchFamily="34" charset="0"/>
              </a:rPr>
              <a:t>m</a:t>
            </a:r>
            <a:endParaRPr lang="en-US" altLang="zh-CN" sz="1000">
              <a:latin typeface="Arial" panose="020B0604020202020204" pitchFamily="34" charset="0"/>
            </a:endParaRPr>
          </a:p>
        </p:txBody>
      </p:sp>
      <p:sp>
        <p:nvSpPr>
          <p:cNvPr id="144432" name="文本框 144431"/>
          <p:cNvSpPr txBox="1"/>
          <p:nvPr/>
        </p:nvSpPr>
        <p:spPr>
          <a:xfrm>
            <a:off x="4643438" y="4292600"/>
            <a:ext cx="865187" cy="366713"/>
          </a:xfrm>
          <a:prstGeom prst="rect">
            <a:avLst/>
          </a:prstGeom>
          <a:noFill/>
          <a:ln w="12700">
            <a:noFill/>
          </a:ln>
        </p:spPr>
        <p:txBody>
          <a:bodyPr>
            <a:spAutoFit/>
          </a:bodyPr>
          <a:p>
            <a:pPr>
              <a:spcBef>
                <a:spcPct val="50000"/>
              </a:spcBef>
            </a:pPr>
            <a:r>
              <a:rPr lang="en-US" altLang="zh-CN">
                <a:latin typeface="Arial" panose="020B0604020202020204" pitchFamily="34" charset="0"/>
              </a:rPr>
              <a:t>0</a:t>
            </a:r>
            <a:r>
              <a:rPr lang="en-US" altLang="zh-CN" sz="1000">
                <a:latin typeface="Arial" panose="020B0604020202020204" pitchFamily="34" charset="0"/>
              </a:rPr>
              <a:t>0</a:t>
            </a:r>
            <a:endParaRPr lang="en-US" altLang="zh-CN" sz="1000">
              <a:latin typeface="Arial" panose="020B0604020202020204" pitchFamily="34" charset="0"/>
            </a:endParaRPr>
          </a:p>
        </p:txBody>
      </p:sp>
      <p:sp>
        <p:nvSpPr>
          <p:cNvPr id="144433" name="文本框 144432"/>
          <p:cNvSpPr txBox="1"/>
          <p:nvPr/>
        </p:nvSpPr>
        <p:spPr>
          <a:xfrm>
            <a:off x="4356100" y="2924175"/>
            <a:ext cx="865188" cy="366713"/>
          </a:xfrm>
          <a:prstGeom prst="rect">
            <a:avLst/>
          </a:prstGeom>
          <a:noFill/>
          <a:ln w="12700">
            <a:noFill/>
          </a:ln>
        </p:spPr>
        <p:txBody>
          <a:bodyPr>
            <a:spAutoFit/>
          </a:bodyPr>
          <a:p>
            <a:pPr>
              <a:spcBef>
                <a:spcPct val="50000"/>
              </a:spcBef>
            </a:pPr>
            <a:r>
              <a:rPr lang="en-US" altLang="zh-CN">
                <a:latin typeface="Arial" panose="020B0604020202020204" pitchFamily="34" charset="0"/>
              </a:rPr>
              <a:t>0.5</a:t>
            </a:r>
            <a:endParaRPr lang="en-US" altLang="zh-CN" sz="1000">
              <a:latin typeface="Arial" panose="020B0604020202020204" pitchFamily="34" charset="0"/>
            </a:endParaRPr>
          </a:p>
        </p:txBody>
      </p:sp>
      <p:sp>
        <p:nvSpPr>
          <p:cNvPr id="144434" name="文本框 144433"/>
          <p:cNvSpPr txBox="1"/>
          <p:nvPr/>
        </p:nvSpPr>
        <p:spPr>
          <a:xfrm>
            <a:off x="5076825" y="2349500"/>
            <a:ext cx="865188" cy="366713"/>
          </a:xfrm>
          <a:prstGeom prst="rect">
            <a:avLst/>
          </a:prstGeom>
          <a:noFill/>
          <a:ln w="12700">
            <a:noFill/>
          </a:ln>
        </p:spPr>
        <p:txBody>
          <a:bodyPr>
            <a:spAutoFit/>
          </a:bodyPr>
          <a:p>
            <a:pPr>
              <a:spcBef>
                <a:spcPct val="50000"/>
              </a:spcBef>
            </a:pPr>
            <a:r>
              <a:rPr lang="en-US" altLang="zh-CN">
                <a:latin typeface="Arial" panose="020B0604020202020204" pitchFamily="34" charset="0"/>
              </a:rPr>
              <a:t>safe</a:t>
            </a:r>
            <a:endParaRPr lang="en-US" altLang="zh-CN" sz="1000">
              <a:latin typeface="Arial" panose="020B0604020202020204" pitchFamily="34" charset="0"/>
            </a:endParaRPr>
          </a:p>
        </p:txBody>
      </p:sp>
      <p:sp>
        <p:nvSpPr>
          <p:cNvPr id="144435" name="文本框 144434"/>
          <p:cNvSpPr txBox="1"/>
          <p:nvPr/>
        </p:nvSpPr>
        <p:spPr>
          <a:xfrm>
            <a:off x="6443663" y="2636838"/>
            <a:ext cx="1008062" cy="366712"/>
          </a:xfrm>
          <a:prstGeom prst="rect">
            <a:avLst/>
          </a:prstGeom>
          <a:noFill/>
          <a:ln w="12700">
            <a:noFill/>
          </a:ln>
        </p:spPr>
        <p:txBody>
          <a:bodyPr>
            <a:spAutoFit/>
          </a:bodyPr>
          <a:p>
            <a:pPr>
              <a:spcBef>
                <a:spcPct val="50000"/>
              </a:spcBef>
            </a:pPr>
            <a:r>
              <a:rPr lang="en-US" altLang="zh-CN">
                <a:latin typeface="Arial" panose="020B0604020202020204" pitchFamily="34" charset="0"/>
              </a:rPr>
              <a:t>unsafe</a:t>
            </a:r>
            <a:endParaRPr lang="en-US" altLang="zh-CN" sz="1000">
              <a:latin typeface="Arial" panose="020B0604020202020204" pitchFamily="34" charset="0"/>
            </a:endParaRPr>
          </a:p>
        </p:txBody>
      </p:sp>
      <p:sp>
        <p:nvSpPr>
          <p:cNvPr id="144436" name="文本框 144435"/>
          <p:cNvSpPr txBox="1"/>
          <p:nvPr/>
        </p:nvSpPr>
        <p:spPr>
          <a:xfrm>
            <a:off x="7885113" y="2276475"/>
            <a:ext cx="865187" cy="366713"/>
          </a:xfrm>
          <a:prstGeom prst="rect">
            <a:avLst/>
          </a:prstGeom>
          <a:noFill/>
          <a:ln w="12700">
            <a:noFill/>
          </a:ln>
        </p:spPr>
        <p:txBody>
          <a:bodyPr>
            <a:spAutoFit/>
          </a:bodyPr>
          <a:p>
            <a:pPr>
              <a:spcBef>
                <a:spcPct val="50000"/>
              </a:spcBef>
            </a:pPr>
            <a:r>
              <a:rPr lang="en-US" altLang="zh-CN">
                <a:latin typeface="Arial" panose="020B0604020202020204" pitchFamily="34" charset="0"/>
              </a:rPr>
              <a:t>faulty</a:t>
            </a:r>
            <a:endParaRPr lang="en-US" altLang="zh-CN" sz="1000">
              <a:latin typeface="Arial" panose="020B0604020202020204" pitchFamily="34" charset="0"/>
            </a:endParaRPr>
          </a:p>
        </p:txBody>
      </p:sp>
      <p:sp>
        <p:nvSpPr>
          <p:cNvPr id="144439" name="文本框 144438"/>
          <p:cNvSpPr txBox="1"/>
          <p:nvPr/>
        </p:nvSpPr>
        <p:spPr>
          <a:xfrm>
            <a:off x="4067175" y="2565400"/>
            <a:ext cx="458788" cy="1150938"/>
          </a:xfrm>
          <a:prstGeom prst="rect">
            <a:avLst/>
          </a:prstGeom>
          <a:noFill/>
          <a:ln w="12700">
            <a:noFill/>
          </a:ln>
        </p:spPr>
        <p:txBody>
          <a:bodyPr vert="eaVert">
            <a:spAutoFit/>
          </a:bodyPr>
          <a:p>
            <a:pPr>
              <a:spcBef>
                <a:spcPct val="50000"/>
              </a:spcBef>
            </a:pPr>
            <a:r>
              <a:rPr lang="en-US" altLang="zh-CN">
                <a:latin typeface="Arial" panose="020B0604020202020204" pitchFamily="34" charset="0"/>
              </a:rPr>
              <a:t>p(S|O)</a:t>
            </a:r>
            <a:endParaRPr lang="en-US" altLang="zh-CN">
              <a:latin typeface="Arial" panose="020B0604020202020204" pitchFamily="34" charset="0"/>
            </a:endParaRPr>
          </a:p>
        </p:txBody>
      </p:sp>
      <p:sp>
        <p:nvSpPr>
          <p:cNvPr id="144440" name="文本框 144439"/>
          <p:cNvSpPr txBox="1"/>
          <p:nvPr/>
        </p:nvSpPr>
        <p:spPr>
          <a:xfrm>
            <a:off x="1403350" y="4292600"/>
            <a:ext cx="865188"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sz="1000">
              <a:latin typeface="Arial" panose="020B0604020202020204" pitchFamily="34" charset="0"/>
            </a:endParaRPr>
          </a:p>
        </p:txBody>
      </p:sp>
      <p:sp>
        <p:nvSpPr>
          <p:cNvPr id="144441" name="文本框 144440"/>
          <p:cNvSpPr txBox="1"/>
          <p:nvPr/>
        </p:nvSpPr>
        <p:spPr>
          <a:xfrm>
            <a:off x="6372225" y="4652963"/>
            <a:ext cx="865188" cy="366712"/>
          </a:xfrm>
          <a:prstGeom prst="rect">
            <a:avLst/>
          </a:prstGeom>
          <a:noFill/>
          <a:ln w="12700">
            <a:noFill/>
          </a:ln>
        </p:spPr>
        <p:txBody>
          <a:bodyPr>
            <a:spAutoFit/>
          </a:bodyPr>
          <a:p>
            <a:pPr>
              <a:spcBef>
                <a:spcPct val="50000"/>
              </a:spcBef>
            </a:pPr>
            <a:r>
              <a:rPr lang="en-US" altLang="zh-CN">
                <a:latin typeface="Arial" panose="020B0604020202020204" pitchFamily="34" charset="0"/>
              </a:rPr>
              <a:t>b)</a:t>
            </a:r>
            <a:endParaRPr lang="en-US" altLang="zh-CN" sz="1000">
              <a:latin typeface="Arial" panose="020B0604020202020204" pitchFamily="34" charset="0"/>
            </a:endParaRPr>
          </a:p>
        </p:txBody>
      </p:sp>
      <p:sp>
        <p:nvSpPr>
          <p:cNvPr id="3" name="文本框 2"/>
          <p:cNvSpPr txBox="1"/>
          <p:nvPr/>
        </p:nvSpPr>
        <p:spPr>
          <a:xfrm>
            <a:off x="684213" y="764540"/>
            <a:ext cx="865187" cy="366713"/>
          </a:xfrm>
          <a:prstGeom prst="rect">
            <a:avLst/>
          </a:prstGeom>
          <a:noFill/>
          <a:ln w="12700">
            <a:noFill/>
          </a:ln>
        </p:spPr>
        <p:txBody>
          <a:bodyPr>
            <a:spAutoFit/>
          </a:bodyPr>
          <a:p>
            <a:pPr>
              <a:spcBef>
                <a:spcPct val="50000"/>
              </a:spcBef>
            </a:pPr>
            <a:r>
              <a:rPr lang="en-US" altLang="zh-CN">
                <a:latin typeface="Arial" panose="020B0604020202020204" pitchFamily="34" charset="0"/>
              </a:rPr>
              <a:t>O</a:t>
            </a:r>
            <a:r>
              <a:rPr lang="en-US" altLang="zh-CN" sz="1000">
                <a:latin typeface="Arial" panose="020B0604020202020204" pitchFamily="34" charset="0"/>
              </a:rPr>
              <a:t>t</a:t>
            </a:r>
            <a:endParaRPr lang="en-US" altLang="zh-CN" sz="1000">
              <a:latin typeface="Arial" panose="020B0604020202020204" pitchFamily="34" charset="0"/>
            </a:endParaRPr>
          </a:p>
        </p:txBody>
      </p:sp>
      <p:sp>
        <p:nvSpPr>
          <p:cNvPr id="4" name="文本框 3"/>
          <p:cNvSpPr txBox="1"/>
          <p:nvPr/>
        </p:nvSpPr>
        <p:spPr>
          <a:xfrm>
            <a:off x="1187133" y="764540"/>
            <a:ext cx="865187" cy="366713"/>
          </a:xfrm>
          <a:prstGeom prst="rect">
            <a:avLst/>
          </a:prstGeom>
          <a:noFill/>
          <a:ln w="12700">
            <a:noFill/>
          </a:ln>
        </p:spPr>
        <p:txBody>
          <a:bodyPr>
            <a:spAutoFit/>
          </a:bodyPr>
          <a:p>
            <a:pPr>
              <a:spcBef>
                <a:spcPct val="50000"/>
              </a:spcBef>
            </a:pPr>
            <a:r>
              <a:rPr lang="en-US" altLang="zh-CN">
                <a:latin typeface="Arial" panose="020B0604020202020204" pitchFamily="34" charset="0"/>
              </a:rPr>
              <a:t>O</a:t>
            </a:r>
            <a:r>
              <a:rPr lang="en-US" altLang="zh-CN" sz="1000">
                <a:latin typeface="Arial" panose="020B0604020202020204" pitchFamily="34" charset="0"/>
              </a:rPr>
              <a:t>t-1</a:t>
            </a:r>
            <a:endParaRPr lang="en-US" altLang="zh-CN" sz="1000">
              <a:latin typeface="Arial" panose="020B0604020202020204" pitchFamily="34" charset="0"/>
            </a:endParaRPr>
          </a:p>
        </p:txBody>
      </p:sp>
      <p:sp>
        <p:nvSpPr>
          <p:cNvPr id="5" name="文本框 4"/>
          <p:cNvSpPr txBox="1"/>
          <p:nvPr/>
        </p:nvSpPr>
        <p:spPr>
          <a:xfrm>
            <a:off x="1891030" y="791210"/>
            <a:ext cx="5838190" cy="368300"/>
          </a:xfrm>
          <a:prstGeom prst="rect">
            <a:avLst/>
          </a:prstGeom>
          <a:noFill/>
        </p:spPr>
        <p:txBody>
          <a:bodyPr wrap="square" rtlCol="0">
            <a:spAutoFit/>
          </a:bodyPr>
          <a:p>
            <a:r>
              <a:rPr lang="zh-CN" altLang="en-US"/>
              <a:t>存在链接</a:t>
            </a:r>
            <a:endParaRPr lang="zh-CN" altLang="en-US"/>
          </a:p>
        </p:txBody>
      </p:sp>
      <p:cxnSp>
        <p:nvCxnSpPr>
          <p:cNvPr id="6" name="直接箭头连接符 5"/>
          <p:cNvCxnSpPr/>
          <p:nvPr/>
        </p:nvCxnSpPr>
        <p:spPr>
          <a:xfrm flipV="1">
            <a:off x="1331595" y="1350645"/>
            <a:ext cx="736600" cy="207835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标题 143361"/>
          <p:cNvSpPr>
            <a:spLocks noGrp="1" noRot="1"/>
          </p:cNvSpPr>
          <p:nvPr>
            <p:ph type="title"/>
          </p:nvPr>
        </p:nvSpPr>
        <p:spPr/>
        <p:txBody>
          <a:bodyPr anchor="ctr" anchorCtr="0"/>
          <a:p>
            <a:endParaRPr dirty="0"/>
          </a:p>
        </p:txBody>
      </p:sp>
      <p:sp>
        <p:nvSpPr>
          <p:cNvPr id="143363" name="文本占位符 143362"/>
          <p:cNvSpPr>
            <a:spLocks noGrp="1" noRot="1"/>
          </p:cNvSpPr>
          <p:nvPr>
            <p:ph type="body" idx="1"/>
          </p:nvPr>
        </p:nvSpPr>
        <p:spPr/>
        <p:txBody>
          <a:bodyPr/>
          <a:p>
            <a:r>
              <a:rPr lang="en-US" altLang="zh-CN" sz="2400"/>
              <a:t>Figure 13.4 represents a sample of the data that is observed from the running system.</a:t>
            </a:r>
            <a:endParaRPr lang="en-US" altLang="zh-CN" sz="2400"/>
          </a:p>
          <a:p>
            <a:r>
              <a:rPr lang="en-US" altLang="zh-CN" sz="2400"/>
              <a:t>Figure 13.5 shows the results of processing the data of Figure 13.4 using a fast Fourier transform (FFT), to produce equivalent data on the frequency domain.</a:t>
            </a:r>
            <a:endParaRPr lang="en-US" altLang="zh-CN" sz="2400"/>
          </a:p>
          <a:p>
            <a:r>
              <a:rPr lang="en-US" altLang="zh-CN" sz="2400"/>
              <a:t>The three states of the hidden node, S</a:t>
            </a:r>
            <a:r>
              <a:rPr lang="en-US" altLang="zh-CN" sz="1000"/>
              <a:t>t</a:t>
            </a:r>
            <a:r>
              <a:rPr lang="en-US" altLang="zh-CN" sz="2400"/>
              <a:t>, in Figure 13.3, are safe, unsafe, and faulty.</a:t>
            </a:r>
            <a:endParaRPr lang="en-US" altLang="zh-CN"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9" name="文本占位符 142338"/>
          <p:cNvSpPr>
            <a:spLocks noGrp="1" noRot="1"/>
          </p:cNvSpPr>
          <p:nvPr>
            <p:ph type="body" idx="1"/>
          </p:nvPr>
        </p:nvSpPr>
        <p:spPr/>
        <p:txBody>
          <a:bodyPr/>
          <a:p>
            <a:r>
              <a:rPr lang="en-US" altLang="zh-CN" sz="2400"/>
              <a:t>Factorial HMMs</a:t>
            </a:r>
            <a:endParaRPr lang="en-US" altLang="zh-CN" sz="2400"/>
          </a:p>
          <a:p>
            <a:pPr>
              <a:buNone/>
            </a:pPr>
            <a:r>
              <a:rPr lang="en-US" altLang="zh-CN" sz="2400"/>
              <a:t>    Figure 13.6 shows an auto-regressive factorial HMM.</a:t>
            </a:r>
            <a:endParaRPr lang="en-US" altLang="zh-CN" sz="2400"/>
          </a:p>
          <a:p>
            <a:pPr>
              <a:buNone/>
            </a:pPr>
            <a:r>
              <a:rPr lang="en-US" altLang="zh-CN" sz="2400"/>
              <a:t>    This relation to the observable random variable can be defined by the CPD:</a:t>
            </a:r>
            <a:endParaRPr lang="en-US" altLang="zh-CN" sz="2400"/>
          </a:p>
          <a:p>
            <a:pPr>
              <a:buNone/>
            </a:pPr>
            <a:endParaRPr lang="en-US" altLang="zh-CN" sz="2400"/>
          </a:p>
          <a:p>
            <a:pPr>
              <a:buNone/>
            </a:pPr>
            <a:endParaRPr lang="en-US" altLang="zh-CN" sz="2400"/>
          </a:p>
          <a:p>
            <a:pPr>
              <a:buNone/>
            </a:pPr>
            <a:endParaRPr lang="en-US" altLang="zh-CN" sz="2400"/>
          </a:p>
          <a:p>
            <a:pPr>
              <a:buNone/>
            </a:pPr>
            <a:endParaRPr lang="en-US" altLang="zh-CN" sz="2400"/>
          </a:p>
        </p:txBody>
      </p:sp>
      <p:graphicFrame>
        <p:nvGraphicFramePr>
          <p:cNvPr id="142340" name="对象 142339"/>
          <p:cNvGraphicFramePr/>
          <p:nvPr/>
        </p:nvGraphicFramePr>
        <p:xfrm>
          <a:off x="1403985" y="3788728"/>
          <a:ext cx="2952750" cy="479425"/>
        </p:xfrm>
        <a:graphic>
          <a:graphicData uri="http://schemas.openxmlformats.org/presentationml/2006/ole">
            <mc:AlternateContent xmlns:mc="http://schemas.openxmlformats.org/markup-compatibility/2006">
              <mc:Choice xmlns:v="urn:schemas-microsoft-com:vml" Requires="v">
                <p:oleObj spid="_x0000_s3089" name="" r:id="rId1" imgW="1485265" imgH="241300" progId="Equation.3">
                  <p:embed/>
                </p:oleObj>
              </mc:Choice>
              <mc:Fallback>
                <p:oleObj name="" r:id="rId1" imgW="1485265" imgH="241300" progId="Equation.3">
                  <p:embed/>
                  <p:pic>
                    <p:nvPicPr>
                      <p:cNvPr id="0" name="图片 3088"/>
                      <p:cNvPicPr/>
                      <p:nvPr/>
                    </p:nvPicPr>
                    <p:blipFill>
                      <a:blip r:embed="rId2"/>
                      <a:stretch>
                        <a:fillRect/>
                      </a:stretch>
                    </p:blipFill>
                    <p:spPr>
                      <a:xfrm>
                        <a:off x="1403985" y="3788728"/>
                        <a:ext cx="2952750" cy="479425"/>
                      </a:xfrm>
                      <a:prstGeom prst="rect">
                        <a:avLst/>
                      </a:prstGeom>
                      <a:noFill/>
                      <a:ln w="38100">
                        <a:noFill/>
                        <a:miter/>
                      </a:ln>
                    </p:spPr>
                  </p:pic>
                </p:oleObj>
              </mc:Fallback>
            </mc:AlternateContent>
          </a:graphicData>
        </a:graphic>
      </p:graphicFrame>
      <p:sp>
        <p:nvSpPr>
          <p:cNvPr id="3" name="文本框 2"/>
          <p:cNvSpPr txBox="1"/>
          <p:nvPr/>
        </p:nvSpPr>
        <p:spPr>
          <a:xfrm>
            <a:off x="827405" y="981075"/>
            <a:ext cx="7185025" cy="922020"/>
          </a:xfrm>
          <a:prstGeom prst="rect">
            <a:avLst/>
          </a:prstGeom>
          <a:noFill/>
        </p:spPr>
        <p:txBody>
          <a:bodyPr wrap="square" rtlCol="0">
            <a:spAutoFit/>
          </a:bodyPr>
          <a:p>
            <a:r>
              <a:rPr lang="zh-CN" altLang="en-US"/>
              <a:t>自回归隐马尔可夫模型能够通过观测到的序列得到状态空间的线索，并且尝试使用从观测到的系统产生数据序列信息来推测基本的隐藏状态。但是如果潜在过程是由几个子过程结合而成，将会发生什么？</a:t>
            </a:r>
            <a:endParaRPr lang="zh-CN" altLang="en-US"/>
          </a:p>
        </p:txBody>
      </p:sp>
      <p:pic>
        <p:nvPicPr>
          <p:cNvPr id="4" name="图片 3"/>
          <p:cNvPicPr>
            <a:picLocks noChangeAspect="1"/>
          </p:cNvPicPr>
          <p:nvPr/>
        </p:nvPicPr>
        <p:blipFill>
          <a:blip r:embed="rId3"/>
          <a:stretch>
            <a:fillRect/>
          </a:stretch>
        </p:blipFill>
        <p:spPr>
          <a:xfrm>
            <a:off x="2915920" y="4364990"/>
            <a:ext cx="4491355" cy="18694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标题 140289"/>
          <p:cNvSpPr>
            <a:spLocks noGrp="1" noRot="1"/>
          </p:cNvSpPr>
          <p:nvPr>
            <p:ph type="title"/>
          </p:nvPr>
        </p:nvSpPr>
        <p:spPr/>
        <p:txBody>
          <a:bodyPr anchor="ctr" anchorCtr="0"/>
          <a:p>
            <a:endParaRPr dirty="0"/>
          </a:p>
        </p:txBody>
      </p:sp>
      <p:sp>
        <p:nvSpPr>
          <p:cNvPr id="140291" name="文本占位符 140290"/>
          <p:cNvSpPr>
            <a:spLocks noGrp="1" noRot="1"/>
          </p:cNvSpPr>
          <p:nvPr>
            <p:ph type="body" idx="1"/>
          </p:nvPr>
        </p:nvSpPr>
        <p:spPr/>
        <p:txBody>
          <a:bodyPr/>
          <a:p>
            <a:r>
              <a:rPr lang="en-US" altLang="zh-CN" sz="2400"/>
              <a:t>Hierarchical HMMs (HHMMs)</a:t>
            </a:r>
            <a:endParaRPr lang="en-US" altLang="zh-CN" sz="2400"/>
          </a:p>
          <a:p>
            <a:pPr>
              <a:buNone/>
            </a:pPr>
            <a:r>
              <a:rPr lang="en-US" altLang="zh-CN" sz="2400"/>
              <a:t>    Hierarchical HMMs are used to model</a:t>
            </a:r>
            <a:r>
              <a:rPr lang="en-US" altLang="zh-CN" sz="2400">
                <a:solidFill>
                  <a:srgbClr val="FF0000"/>
                </a:solidFill>
              </a:rPr>
              <a:t> extremely complex systems.</a:t>
            </a:r>
            <a:endParaRPr lang="en-US" altLang="zh-CN" sz="2400">
              <a:solidFill>
                <a:srgbClr val="FF0000"/>
              </a:solidFill>
            </a:endParaRPr>
          </a:p>
          <a:p>
            <a:pPr>
              <a:buNone/>
            </a:pPr>
            <a:r>
              <a:rPr lang="en-US" altLang="zh-CN" sz="2400"/>
              <a:t>    In the </a:t>
            </a:r>
            <a:r>
              <a:rPr lang="en-US" altLang="zh-CN" sz="2400" err="1"/>
              <a:t>hirarchical</a:t>
            </a:r>
            <a:r>
              <a:rPr lang="en-US" altLang="zh-CN" sz="2400"/>
              <a:t> hidden Markov model (or HHMM) each individual state is considered a</a:t>
            </a:r>
            <a:r>
              <a:rPr lang="en-US" altLang="zh-CN" sz="2400">
                <a:solidFill>
                  <a:srgbClr val="FF0000"/>
                </a:solidFill>
              </a:rPr>
              <a:t> self contained probabilistic model.</a:t>
            </a:r>
            <a:endParaRPr lang="en-US" altLang="zh-CN" sz="2400">
              <a:solidFill>
                <a:srgbClr val="FF0000"/>
              </a:solidFill>
            </a:endParaRPr>
          </a:p>
        </p:txBody>
      </p:sp>
      <p:sp>
        <p:nvSpPr>
          <p:cNvPr id="2" name="文本框 1"/>
          <p:cNvSpPr txBox="1"/>
          <p:nvPr/>
        </p:nvSpPr>
        <p:spPr>
          <a:xfrm>
            <a:off x="2108835" y="2872105"/>
            <a:ext cx="2967355" cy="368300"/>
          </a:xfrm>
          <a:prstGeom prst="rect">
            <a:avLst/>
          </a:prstGeom>
          <a:noFill/>
        </p:spPr>
        <p:txBody>
          <a:bodyPr wrap="square" rtlCol="0">
            <a:spAutoFit/>
          </a:bodyPr>
          <a:p>
            <a:r>
              <a:rPr lang="zh-CN" altLang="en-US"/>
              <a:t>极其复杂的系统建模。</a:t>
            </a:r>
            <a:endParaRPr lang="zh-CN" altLang="en-US"/>
          </a:p>
        </p:txBody>
      </p:sp>
      <p:sp>
        <p:nvSpPr>
          <p:cNvPr id="3" name="文本框 2"/>
          <p:cNvSpPr txBox="1"/>
          <p:nvPr/>
        </p:nvSpPr>
        <p:spPr>
          <a:xfrm>
            <a:off x="2195830" y="4004945"/>
            <a:ext cx="4171950" cy="368300"/>
          </a:xfrm>
          <a:prstGeom prst="rect">
            <a:avLst/>
          </a:prstGeom>
          <a:noFill/>
        </p:spPr>
        <p:txBody>
          <a:bodyPr wrap="square" rtlCol="0">
            <a:spAutoFit/>
          </a:bodyPr>
          <a:p>
            <a:r>
              <a:rPr lang="zh-CN" altLang="en-US"/>
              <a:t>自包含概率模型。</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标题 139265"/>
          <p:cNvSpPr>
            <a:spLocks noGrp="1" noRot="1"/>
          </p:cNvSpPr>
          <p:nvPr>
            <p:ph type="title"/>
          </p:nvPr>
        </p:nvSpPr>
        <p:spPr/>
        <p:txBody>
          <a:bodyPr anchor="ctr" anchorCtr="0"/>
          <a:p>
            <a:endParaRPr dirty="0"/>
          </a:p>
        </p:txBody>
      </p:sp>
      <p:sp>
        <p:nvSpPr>
          <p:cNvPr id="139267" name="文本占位符 139266"/>
          <p:cNvSpPr>
            <a:spLocks noGrp="1" noRot="1"/>
          </p:cNvSpPr>
          <p:nvPr>
            <p:ph type="body" idx="1"/>
          </p:nvPr>
        </p:nvSpPr>
        <p:spPr/>
        <p:txBody>
          <a:bodyPr/>
          <a:p>
            <a:r>
              <a:rPr lang="en-US" altLang="zh-CN" sz="2400"/>
              <a:t>When a state in an HHMM is reached, it will activate its own probabilistic model, i.e., it will activate one of the states of the underlying HHMM, which in turn may activate its underlying HHMM, and so on, the base case being the traditional HMM.</a:t>
            </a:r>
            <a:endParaRPr lang="en-US" altLang="zh-CN" sz="2400"/>
          </a:p>
        </p:txBody>
      </p:sp>
      <p:pic>
        <p:nvPicPr>
          <p:cNvPr id="2" name="图片 1"/>
          <p:cNvPicPr>
            <a:picLocks noChangeAspect="1"/>
          </p:cNvPicPr>
          <p:nvPr/>
        </p:nvPicPr>
        <p:blipFill>
          <a:blip r:embed="rId1"/>
          <a:stretch>
            <a:fillRect/>
          </a:stretch>
        </p:blipFill>
        <p:spPr>
          <a:xfrm>
            <a:off x="683895" y="4149090"/>
            <a:ext cx="7713345" cy="8032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标题 138241"/>
          <p:cNvSpPr>
            <a:spLocks noGrp="1" noRot="1"/>
          </p:cNvSpPr>
          <p:nvPr>
            <p:ph type="title"/>
          </p:nvPr>
        </p:nvSpPr>
        <p:spPr/>
        <p:txBody>
          <a:bodyPr anchor="ctr" anchorCtr="0"/>
          <a:p>
            <a:endParaRPr dirty="0"/>
          </a:p>
        </p:txBody>
      </p:sp>
      <p:sp>
        <p:nvSpPr>
          <p:cNvPr id="138243" name="文本占位符 138242"/>
          <p:cNvSpPr>
            <a:spLocks noGrp="1" noRot="1"/>
          </p:cNvSpPr>
          <p:nvPr>
            <p:ph type="body" idx="1"/>
          </p:nvPr>
        </p:nvSpPr>
        <p:spPr/>
        <p:txBody>
          <a:bodyPr/>
          <a:p>
            <a:r>
              <a:rPr lang="en-US" altLang="zh-CN" sz="2400"/>
              <a:t>It should be noted that a vertical transition can result in more vertical transitions before reaching a sequence of production states and finally returning to the top level. Thus the production states visited give rise to a sequence of observation symbols that are produced by the state at the top level.</a:t>
            </a:r>
            <a:endParaRPr lang="en-US" altLang="zh-CN" sz="2400"/>
          </a:p>
          <a:p>
            <a:r>
              <a:rPr lang="en-US" altLang="zh-CN" sz="2400"/>
              <a:t> N-Gram HMMs</a:t>
            </a:r>
            <a:endParaRPr lang="en-US" altLang="zh-CN" sz="2400"/>
          </a:p>
          <a:p>
            <a:pPr>
              <a:buNone/>
            </a:pPr>
            <a:r>
              <a:rPr lang="en-US" altLang="zh-CN" sz="2400"/>
              <a:t>     With bi-gram Markov models the interpretation of the observable current state depends only on interpretation of the previous state, as p(O</a:t>
            </a:r>
            <a:r>
              <a:rPr lang="en-US" altLang="zh-CN" sz="1000"/>
              <a:t>t</a:t>
            </a:r>
            <a:r>
              <a:rPr lang="en-US" altLang="zh-CN" sz="2400"/>
              <a:t>|O</a:t>
            </a:r>
            <a:r>
              <a:rPr lang="en-US" altLang="zh-CN" sz="1000"/>
              <a:t>t-1</a:t>
            </a:r>
            <a:r>
              <a:rPr lang="en-US" altLang="zh-CN" sz="2400"/>
              <a:t>); </a:t>
            </a:r>
            <a:r>
              <a:rPr lang="en-US" altLang="zh-CN" sz="2400">
                <a:solidFill>
                  <a:srgbClr val="FF0000"/>
                </a:solidFill>
              </a:rPr>
              <a:t>this is equivalent to the traditional first-order Markov chain</a:t>
            </a:r>
            <a:r>
              <a:rPr lang="en-US" altLang="zh-CN" sz="2400"/>
              <a:t>.</a:t>
            </a:r>
            <a:endParaRPr lang="en-US" altLang="zh-CN"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标题 137217"/>
          <p:cNvSpPr>
            <a:spLocks noGrp="1" noRot="1"/>
          </p:cNvSpPr>
          <p:nvPr>
            <p:ph type="title"/>
          </p:nvPr>
        </p:nvSpPr>
        <p:spPr/>
        <p:txBody>
          <a:bodyPr anchor="ctr" anchorCtr="0"/>
          <a:p>
            <a:endParaRPr dirty="0"/>
          </a:p>
        </p:txBody>
      </p:sp>
      <p:sp>
        <p:nvSpPr>
          <p:cNvPr id="137219" name="文本占位符 137218"/>
          <p:cNvSpPr>
            <a:spLocks noGrp="1" noRot="1"/>
          </p:cNvSpPr>
          <p:nvPr>
            <p:ph type="body" idx="1"/>
          </p:nvPr>
        </p:nvSpPr>
        <p:spPr/>
        <p:txBody>
          <a:bodyPr/>
          <a:p>
            <a:r>
              <a:rPr lang="en-US" altLang="zh-CN" sz="2400"/>
              <a:t>Similarly, tri-gram models are Markov models in which the interpretation of the observable current state depends on the previous two states. The tri-gram model is represented by P(O</a:t>
            </a:r>
            <a:r>
              <a:rPr lang="en-US" altLang="zh-CN" sz="1000"/>
              <a:t>t</a:t>
            </a:r>
            <a:r>
              <a:rPr lang="en-US" altLang="zh-CN" sz="2400"/>
              <a:t>|O</a:t>
            </a:r>
            <a:r>
              <a:rPr lang="en-US" altLang="zh-CN" sz="1000"/>
              <a:t>t-1</a:t>
            </a:r>
            <a:r>
              <a:rPr lang="en-US" altLang="zh-CN" sz="2400"/>
              <a:t>,O</a:t>
            </a:r>
            <a:r>
              <a:rPr lang="en-US" altLang="zh-CN" sz="1000"/>
              <a:t>t-2</a:t>
            </a:r>
            <a:r>
              <a:rPr lang="en-US" altLang="zh-CN" sz="2400"/>
              <a:t>).</a:t>
            </a:r>
            <a:endParaRPr lang="en-US" altLang="zh-CN" sz="2400"/>
          </a:p>
          <a:p>
            <a:r>
              <a:rPr lang="en-US" altLang="zh-CN" sz="2400"/>
              <a:t>We can extend the n-gram Markov model to any length n that we feel captures the invariances(</a:t>
            </a:r>
            <a:r>
              <a:rPr lang="zh-CN" altLang="en-US" sz="2000" dirty="0"/>
              <a:t>不变性</a:t>
            </a:r>
            <a:r>
              <a:rPr lang="en-US" altLang="zh-CN" sz="2400"/>
              <a:t>) present in the data we are trying to model. An n-gram Markov model is a Markov chain in which the probability of the current state depends on exactly the n-1 previous states.</a:t>
            </a:r>
            <a:endParaRPr lang="en-US" altLang="zh-CN" sz="2400"/>
          </a:p>
        </p:txBody>
      </p:sp>
      <p:pic>
        <p:nvPicPr>
          <p:cNvPr id="2" name="图片 1"/>
          <p:cNvPicPr>
            <a:picLocks noChangeAspect="1"/>
          </p:cNvPicPr>
          <p:nvPr/>
        </p:nvPicPr>
        <p:blipFill>
          <a:blip r:embed="rId1"/>
          <a:stretch>
            <a:fillRect/>
          </a:stretch>
        </p:blipFill>
        <p:spPr>
          <a:xfrm>
            <a:off x="611505" y="836930"/>
            <a:ext cx="8011795" cy="1045210"/>
          </a:xfrm>
          <a:prstGeom prst="rect">
            <a:avLst/>
          </a:prstGeom>
        </p:spPr>
      </p:pic>
      <p:pic>
        <p:nvPicPr>
          <p:cNvPr id="3" name="图片 2"/>
          <p:cNvPicPr>
            <a:picLocks noChangeAspect="1"/>
          </p:cNvPicPr>
          <p:nvPr/>
        </p:nvPicPr>
        <p:blipFill>
          <a:blip r:embed="rId2"/>
          <a:stretch>
            <a:fillRect/>
          </a:stretch>
        </p:blipFill>
        <p:spPr>
          <a:xfrm>
            <a:off x="899795" y="5373370"/>
            <a:ext cx="7613015" cy="5473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标题 150529"/>
          <p:cNvSpPr>
            <a:spLocks noGrp="1" noRot="1"/>
          </p:cNvSpPr>
          <p:nvPr>
            <p:ph type="title"/>
          </p:nvPr>
        </p:nvSpPr>
        <p:spPr/>
        <p:txBody>
          <a:bodyPr anchor="ctr" anchorCtr="0"/>
          <a:p>
            <a:r>
              <a:rPr lang="en-US" altLang="zh-CN" sz="3200"/>
              <a:t>13.1.3 Using HMMs and Viterbi to Decode Strings of Phonemes</a:t>
            </a:r>
            <a:endParaRPr lang="en-US" altLang="zh-CN" sz="3200"/>
          </a:p>
        </p:txBody>
      </p:sp>
      <p:sp>
        <p:nvSpPr>
          <p:cNvPr id="150531" name="文本占位符 150530"/>
          <p:cNvSpPr>
            <a:spLocks noGrp="1" noRot="1"/>
          </p:cNvSpPr>
          <p:nvPr>
            <p:ph type="body" idx="1"/>
          </p:nvPr>
        </p:nvSpPr>
        <p:spPr/>
        <p:txBody>
          <a:bodyPr/>
          <a:p>
            <a:r>
              <a:rPr lang="en-US" altLang="zh-CN" sz="2400"/>
              <a:t>When dynamic programming is used to </a:t>
            </a:r>
            <a:r>
              <a:rPr lang="en-US" altLang="zh-CN" sz="2400">
                <a:solidFill>
                  <a:srgbClr val="FF0000"/>
                </a:solidFill>
              </a:rPr>
              <a:t>find the maximum probability of an a posteriori string</a:t>
            </a:r>
            <a:r>
              <a:rPr lang="en-US" altLang="zh-CN" sz="2400"/>
              <a:t>, it is often called the Viterbi algorithm.</a:t>
            </a:r>
            <a:endParaRPr lang="en-US" altLang="zh-CN" sz="2400"/>
          </a:p>
          <a:p>
            <a:r>
              <a:rPr lang="en-US" altLang="zh-CN" sz="2400"/>
              <a:t>The following example of computational analysis of human speech patterns and the use of the Viterbi algorithm to interpret strings of phonemes is adapted from Jurafsky and Martin. We assume unambiguous interpretation of signals to simplify our presentation of the Viterbi algorithm processing of the HMM.</a:t>
            </a:r>
            <a:endParaRPr lang="en-US" altLang="zh-CN" sz="2400"/>
          </a:p>
        </p:txBody>
      </p:sp>
      <p:sp>
        <p:nvSpPr>
          <p:cNvPr id="2" name="文本框 1"/>
          <p:cNvSpPr txBox="1"/>
          <p:nvPr/>
        </p:nvSpPr>
        <p:spPr>
          <a:xfrm>
            <a:off x="3256915" y="2816225"/>
            <a:ext cx="5135245" cy="368300"/>
          </a:xfrm>
          <a:prstGeom prst="rect">
            <a:avLst/>
          </a:prstGeom>
          <a:noFill/>
        </p:spPr>
        <p:txBody>
          <a:bodyPr wrap="square" rtlCol="0">
            <a:spAutoFit/>
          </a:bodyPr>
          <a:p>
            <a:r>
              <a:rPr lang="zh-CN" altLang="en-US"/>
              <a:t>动态规划算法找到后验字符串的最大概率</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标题 150529"/>
          <p:cNvSpPr>
            <a:spLocks noGrp="1" noRot="1"/>
          </p:cNvSpPr>
          <p:nvPr>
            <p:ph type="title"/>
          </p:nvPr>
        </p:nvSpPr>
        <p:spPr/>
        <p:txBody>
          <a:bodyPr anchor="ctr" anchorCtr="0"/>
          <a:p>
            <a:r>
              <a:rPr lang="en-US" altLang="zh-CN" sz="3200"/>
              <a:t>13.1.3 Using HMMs and Viterbi to Decode Strings of Phonemes</a:t>
            </a:r>
            <a:endParaRPr lang="en-US" altLang="zh-CN" sz="3200"/>
          </a:p>
        </p:txBody>
      </p:sp>
      <p:pic>
        <p:nvPicPr>
          <p:cNvPr id="3" name="图片 2"/>
          <p:cNvPicPr>
            <a:picLocks noChangeAspect="1"/>
          </p:cNvPicPr>
          <p:nvPr/>
        </p:nvPicPr>
        <p:blipFill>
          <a:blip r:embed="rId1"/>
          <a:srcRect r="5712" b="8339"/>
          <a:stretch>
            <a:fillRect/>
          </a:stretch>
        </p:blipFill>
        <p:spPr>
          <a:xfrm>
            <a:off x="2056130" y="1988820"/>
            <a:ext cx="4748530" cy="1584325"/>
          </a:xfrm>
          <a:prstGeom prst="rect">
            <a:avLst/>
          </a:prstGeom>
        </p:spPr>
      </p:pic>
      <p:pic>
        <p:nvPicPr>
          <p:cNvPr id="4" name="图片 3"/>
          <p:cNvPicPr>
            <a:picLocks noChangeAspect="1"/>
          </p:cNvPicPr>
          <p:nvPr/>
        </p:nvPicPr>
        <p:blipFill>
          <a:blip r:embed="rId2"/>
          <a:srcRect r="2110" b="15813"/>
          <a:stretch>
            <a:fillRect/>
          </a:stretch>
        </p:blipFill>
        <p:spPr>
          <a:xfrm>
            <a:off x="2195830" y="4437380"/>
            <a:ext cx="4536440" cy="14401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标题 132097"/>
          <p:cNvSpPr>
            <a:spLocks noGrp="1" noRot="1"/>
          </p:cNvSpPr>
          <p:nvPr>
            <p:ph type="title"/>
          </p:nvPr>
        </p:nvSpPr>
        <p:spPr/>
        <p:txBody>
          <a:bodyPr anchor="ctr" anchorCtr="0"/>
          <a:p>
            <a:r>
              <a:rPr lang="en-US" altLang="zh-CN" sz="3200"/>
              <a:t>13.1</a:t>
            </a:r>
            <a:r>
              <a:rPr lang="en-US" altLang="zh-CN"/>
              <a:t> </a:t>
            </a:r>
            <a:r>
              <a:rPr lang="en-US" altLang="zh-CN" sz="3200"/>
              <a:t>Hidden Markov Models (HMMS)</a:t>
            </a:r>
            <a:endParaRPr lang="en-US" altLang="zh-CN" sz="3200"/>
          </a:p>
        </p:txBody>
      </p:sp>
      <p:sp>
        <p:nvSpPr>
          <p:cNvPr id="132099" name="文本占位符 132098"/>
          <p:cNvSpPr>
            <a:spLocks noGrp="1" noRot="1"/>
          </p:cNvSpPr>
          <p:nvPr>
            <p:ph type="body" idx="1"/>
          </p:nvPr>
        </p:nvSpPr>
        <p:spPr/>
        <p:txBody>
          <a:bodyPr/>
          <a:p>
            <a:r>
              <a:rPr lang="en-US" altLang="zh-CN" sz="2400"/>
              <a:t>In the early twentieth century the </a:t>
            </a:r>
            <a:r>
              <a:rPr lang="en-US" altLang="zh-CN" sz="2400">
                <a:solidFill>
                  <a:srgbClr val="FF0000"/>
                </a:solidFill>
              </a:rPr>
              <a:t>Russian</a:t>
            </a:r>
            <a:r>
              <a:rPr lang="en-US" altLang="zh-CN" sz="2400"/>
              <a:t> mathematician </a:t>
            </a:r>
            <a:r>
              <a:rPr lang="en-US" altLang="zh-CN" sz="2400" err="1"/>
              <a:t>Andrey</a:t>
            </a:r>
            <a:r>
              <a:rPr lang="en-US" altLang="zh-CN" sz="2400"/>
              <a:t> </a:t>
            </a:r>
            <a:r>
              <a:rPr lang="en-US" altLang="zh-CN" sz="2400">
                <a:solidFill>
                  <a:srgbClr val="FF0000"/>
                </a:solidFill>
              </a:rPr>
              <a:t>Markov</a:t>
            </a:r>
            <a:r>
              <a:rPr lang="en-US" altLang="zh-CN" sz="2400"/>
              <a:t> proposed a mathematics for modeling </a:t>
            </a:r>
            <a:r>
              <a:rPr lang="en-US" altLang="zh-CN" sz="2400">
                <a:solidFill>
                  <a:srgbClr val="FF0000"/>
                </a:solidFill>
              </a:rPr>
              <a:t>probabilistically related discrete stepped events</a:t>
            </a:r>
            <a:r>
              <a:rPr lang="en-US" altLang="zh-CN" sz="2400"/>
              <a:t>.</a:t>
            </a:r>
            <a:endParaRPr lang="en-US" altLang="zh-CN" sz="2400"/>
          </a:p>
        </p:txBody>
      </p:sp>
      <p:sp>
        <p:nvSpPr>
          <p:cNvPr id="2" name="文本框 1"/>
          <p:cNvSpPr txBox="1"/>
          <p:nvPr/>
        </p:nvSpPr>
        <p:spPr>
          <a:xfrm>
            <a:off x="1908175" y="3284855"/>
            <a:ext cx="6550660" cy="368300"/>
          </a:xfrm>
          <a:prstGeom prst="rect">
            <a:avLst/>
          </a:prstGeom>
          <a:noFill/>
        </p:spPr>
        <p:txBody>
          <a:bodyPr wrap="square" rtlCol="0">
            <a:spAutoFit/>
          </a:bodyPr>
          <a:p>
            <a:r>
              <a:rPr lang="zh-CN" altLang="en-US" b="1"/>
              <a:t>概率相关的离散事件进行建模的数学方法。</a:t>
            </a:r>
            <a:endParaRPr lang="zh-CN" altLang="en-US"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标题 150529"/>
          <p:cNvSpPr>
            <a:spLocks noGrp="1" noRot="1"/>
          </p:cNvSpPr>
          <p:nvPr>
            <p:ph type="title"/>
          </p:nvPr>
        </p:nvSpPr>
        <p:spPr/>
        <p:txBody>
          <a:bodyPr anchor="ctr" anchorCtr="0"/>
          <a:p>
            <a:r>
              <a:rPr lang="en-US" altLang="zh-CN" sz="3200"/>
              <a:t>13.1.3 Using HMMs and Viterbi to Decode Strings of Phonemes</a:t>
            </a:r>
            <a:endParaRPr lang="en-US" altLang="zh-CN" sz="3200"/>
          </a:p>
        </p:txBody>
      </p:sp>
      <p:pic>
        <p:nvPicPr>
          <p:cNvPr id="2" name="图片 1"/>
          <p:cNvPicPr>
            <a:picLocks noChangeAspect="1"/>
          </p:cNvPicPr>
          <p:nvPr/>
        </p:nvPicPr>
        <p:blipFill>
          <a:blip r:embed="rId1"/>
          <a:srcRect r="5923" b="12929"/>
          <a:stretch>
            <a:fillRect/>
          </a:stretch>
        </p:blipFill>
        <p:spPr>
          <a:xfrm>
            <a:off x="1908175" y="1988820"/>
            <a:ext cx="4175760" cy="1368425"/>
          </a:xfrm>
          <a:prstGeom prst="rect">
            <a:avLst/>
          </a:prstGeom>
        </p:spPr>
      </p:pic>
      <p:pic>
        <p:nvPicPr>
          <p:cNvPr id="5" name="图片 4"/>
          <p:cNvPicPr>
            <a:picLocks noChangeAspect="1"/>
          </p:cNvPicPr>
          <p:nvPr/>
        </p:nvPicPr>
        <p:blipFill>
          <a:blip r:embed="rId2"/>
          <a:srcRect r="8041" b="12172"/>
          <a:stretch>
            <a:fillRect/>
          </a:stretch>
        </p:blipFill>
        <p:spPr>
          <a:xfrm>
            <a:off x="1979930" y="4004945"/>
            <a:ext cx="4248150" cy="12966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标题 150529"/>
          <p:cNvSpPr>
            <a:spLocks noGrp="1" noRot="1"/>
          </p:cNvSpPr>
          <p:nvPr>
            <p:ph type="title"/>
          </p:nvPr>
        </p:nvSpPr>
        <p:spPr/>
        <p:txBody>
          <a:bodyPr anchor="ctr" anchorCtr="0"/>
          <a:p>
            <a:r>
              <a:rPr lang="en-US" altLang="zh-CN" sz="3200"/>
              <a:t>13.1.3 Using HMMs and Viterbi to Decode Strings of Phonemes</a:t>
            </a:r>
            <a:endParaRPr lang="en-US" altLang="zh-CN" sz="3200"/>
          </a:p>
        </p:txBody>
      </p:sp>
      <p:pic>
        <p:nvPicPr>
          <p:cNvPr id="3" name="图片 2"/>
          <p:cNvPicPr>
            <a:picLocks noChangeAspect="1"/>
          </p:cNvPicPr>
          <p:nvPr/>
        </p:nvPicPr>
        <p:blipFill>
          <a:blip r:embed="rId1"/>
          <a:srcRect r="5094" b="9890"/>
          <a:stretch>
            <a:fillRect/>
          </a:stretch>
        </p:blipFill>
        <p:spPr>
          <a:xfrm>
            <a:off x="2195830" y="2132965"/>
            <a:ext cx="4176395" cy="1296035"/>
          </a:xfrm>
          <a:prstGeom prst="rect">
            <a:avLst/>
          </a:prstGeom>
        </p:spPr>
      </p:pic>
      <p:pic>
        <p:nvPicPr>
          <p:cNvPr id="6" name="图片 5"/>
          <p:cNvPicPr>
            <a:picLocks noChangeAspect="1"/>
          </p:cNvPicPr>
          <p:nvPr/>
        </p:nvPicPr>
        <p:blipFill>
          <a:blip r:embed="rId2"/>
          <a:srcRect r="3176" b="4901"/>
          <a:stretch>
            <a:fillRect/>
          </a:stretch>
        </p:blipFill>
        <p:spPr>
          <a:xfrm>
            <a:off x="2268220" y="4077335"/>
            <a:ext cx="4104005" cy="13677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标题 150529"/>
          <p:cNvSpPr>
            <a:spLocks noGrp="1" noRot="1"/>
          </p:cNvSpPr>
          <p:nvPr>
            <p:ph type="title"/>
          </p:nvPr>
        </p:nvSpPr>
        <p:spPr/>
        <p:txBody>
          <a:bodyPr anchor="ctr" anchorCtr="0"/>
          <a:p>
            <a:r>
              <a:rPr lang="en-US" altLang="zh-CN" sz="3200"/>
              <a:t>13.1.3 Using HMMs and Viterbi to Decode Strings of Phonemes</a:t>
            </a:r>
            <a:endParaRPr lang="en-US" altLang="zh-CN" sz="3200"/>
          </a:p>
        </p:txBody>
      </p:sp>
      <p:pic>
        <p:nvPicPr>
          <p:cNvPr id="4" name="图片 3"/>
          <p:cNvPicPr>
            <a:picLocks noChangeAspect="1"/>
          </p:cNvPicPr>
          <p:nvPr/>
        </p:nvPicPr>
        <p:blipFill>
          <a:blip r:embed="rId1"/>
          <a:srcRect r="2563" b="12929"/>
          <a:stretch>
            <a:fillRect/>
          </a:stretch>
        </p:blipFill>
        <p:spPr>
          <a:xfrm>
            <a:off x="2051685" y="2132965"/>
            <a:ext cx="4176395" cy="1368425"/>
          </a:xfrm>
          <a:prstGeom prst="rect">
            <a:avLst/>
          </a:prstGeom>
        </p:spPr>
      </p:pic>
      <p:pic>
        <p:nvPicPr>
          <p:cNvPr id="2" name="图片 1"/>
          <p:cNvPicPr>
            <a:picLocks noChangeAspect="1"/>
          </p:cNvPicPr>
          <p:nvPr/>
        </p:nvPicPr>
        <p:blipFill>
          <a:blip r:embed="rId2"/>
          <a:srcRect r="3282" b="16008"/>
          <a:stretch>
            <a:fillRect/>
          </a:stretch>
        </p:blipFill>
        <p:spPr>
          <a:xfrm>
            <a:off x="2018030" y="4077335"/>
            <a:ext cx="4210050" cy="12960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标题 150529"/>
          <p:cNvSpPr>
            <a:spLocks noGrp="1" noRot="1"/>
          </p:cNvSpPr>
          <p:nvPr>
            <p:ph type="title"/>
          </p:nvPr>
        </p:nvSpPr>
        <p:spPr/>
        <p:txBody>
          <a:bodyPr anchor="ctr" anchorCtr="0"/>
          <a:p>
            <a:r>
              <a:rPr lang="en-US" altLang="zh-CN" sz="3200"/>
              <a:t>13.1.3 Using HMMs and Viterbi to Decode Strings of Phonemes</a:t>
            </a:r>
            <a:endParaRPr lang="en-US" altLang="zh-CN" sz="3200"/>
          </a:p>
        </p:txBody>
      </p:sp>
      <p:pic>
        <p:nvPicPr>
          <p:cNvPr id="5" name="图片 4"/>
          <p:cNvPicPr>
            <a:picLocks noChangeAspect="1"/>
          </p:cNvPicPr>
          <p:nvPr/>
        </p:nvPicPr>
        <p:blipFill>
          <a:blip r:embed="rId1"/>
          <a:srcRect r="4702" b="12395"/>
          <a:stretch>
            <a:fillRect/>
          </a:stretch>
        </p:blipFill>
        <p:spPr>
          <a:xfrm>
            <a:off x="899795" y="2493010"/>
            <a:ext cx="5688330" cy="1727835"/>
          </a:xfrm>
          <a:prstGeom prst="rect">
            <a:avLst/>
          </a:prstGeom>
        </p:spPr>
      </p:pic>
      <p:sp>
        <p:nvSpPr>
          <p:cNvPr id="3" name="文本框 2"/>
          <p:cNvSpPr txBox="1"/>
          <p:nvPr/>
        </p:nvSpPr>
        <p:spPr>
          <a:xfrm>
            <a:off x="586740" y="4617085"/>
            <a:ext cx="7729855" cy="922020"/>
          </a:xfrm>
          <a:prstGeom prst="rect">
            <a:avLst/>
          </a:prstGeom>
          <a:noFill/>
        </p:spPr>
        <p:txBody>
          <a:bodyPr wrap="square" rtlCol="0">
            <a:spAutoFit/>
          </a:bodyPr>
          <a:p>
            <a:r>
              <a:rPr lang="en-US" altLang="zh-CN"/>
              <a:t>Viterbi</a:t>
            </a:r>
            <a:r>
              <a:rPr lang="zh-CN" altLang="en-US"/>
              <a:t>算法：使用前向模式的</a:t>
            </a:r>
            <a:r>
              <a:rPr lang="en-US" altLang="zh-CN"/>
              <a:t>Viterbi</a:t>
            </a:r>
            <a:r>
              <a:rPr lang="zh-CN" altLang="en-US"/>
              <a:t>重复地找到</a:t>
            </a:r>
            <a:r>
              <a:rPr lang="zh-CN" altLang="en-US">
                <a:solidFill>
                  <a:srgbClr val="FF0000"/>
                </a:solidFill>
              </a:rPr>
              <a:t>下一个最佳的状态和值</a:t>
            </a:r>
            <a:r>
              <a:rPr lang="zh-CN" altLang="en-US"/>
              <a:t>，并且设置一个指针。在后向模式中，回溯这些指针以获得最有的路径。这样，</a:t>
            </a:r>
            <a:r>
              <a:rPr lang="en-US" altLang="zh-CN"/>
              <a:t>Viterbi</a:t>
            </a:r>
            <a:r>
              <a:rPr lang="zh-CN" altLang="en-US"/>
              <a:t>的输出是一个状态的优化路径，在这条路径上含有该路径的概率。</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标题 152577"/>
          <p:cNvSpPr>
            <a:spLocks noGrp="1" noRot="1"/>
          </p:cNvSpPr>
          <p:nvPr>
            <p:ph type="title"/>
          </p:nvPr>
        </p:nvSpPr>
        <p:spPr/>
        <p:txBody>
          <a:bodyPr anchor="ctr" anchorCtr="0"/>
          <a:p>
            <a:endParaRPr dirty="0"/>
          </a:p>
        </p:txBody>
      </p:sp>
      <p:sp>
        <p:nvSpPr>
          <p:cNvPr id="152579" name="文本占位符 152578"/>
          <p:cNvSpPr>
            <a:spLocks noGrp="1" noRot="1"/>
          </p:cNvSpPr>
          <p:nvPr>
            <p:ph type="body" idx="1"/>
          </p:nvPr>
        </p:nvSpPr>
        <p:spPr/>
        <p:txBody>
          <a:bodyPr/>
          <a:p>
            <a:r>
              <a:rPr lang="en-US" altLang="zh-CN" sz="2400"/>
              <a:t>Figure 13.7 presents a segment of a database of words, related by the closeness of the sets of phonemes that make up their acoustic components.</a:t>
            </a:r>
            <a:endParaRPr lang="en-US" altLang="zh-CN" sz="2400"/>
          </a:p>
        </p:txBody>
      </p:sp>
      <p:pic>
        <p:nvPicPr>
          <p:cNvPr id="2" name="图片 1"/>
          <p:cNvPicPr>
            <a:picLocks noChangeAspect="1"/>
          </p:cNvPicPr>
          <p:nvPr/>
        </p:nvPicPr>
        <p:blipFill>
          <a:blip r:embed="rId1"/>
          <a:stretch>
            <a:fillRect/>
          </a:stretch>
        </p:blipFill>
        <p:spPr>
          <a:xfrm>
            <a:off x="461645" y="3644900"/>
            <a:ext cx="8220075" cy="20624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标题 159745"/>
          <p:cNvSpPr>
            <a:spLocks noGrp="1" noRot="1"/>
          </p:cNvSpPr>
          <p:nvPr>
            <p:ph type="title"/>
          </p:nvPr>
        </p:nvSpPr>
        <p:spPr/>
        <p:txBody>
          <a:bodyPr anchor="ctr" anchorCtr="0"/>
          <a:p>
            <a:endParaRPr dirty="0"/>
          </a:p>
        </p:txBody>
      </p:sp>
      <p:sp>
        <p:nvSpPr>
          <p:cNvPr id="159747" name="文本占位符 159746"/>
          <p:cNvSpPr>
            <a:spLocks noGrp="1" noRot="1"/>
          </p:cNvSpPr>
          <p:nvPr>
            <p:ph type="body" idx="1"/>
          </p:nvPr>
        </p:nvSpPr>
        <p:spPr>
          <a:xfrm>
            <a:off x="323850" y="5445125"/>
            <a:ext cx="8540750" cy="1152525"/>
          </a:xfrm>
        </p:spPr>
        <p:txBody>
          <a:bodyPr/>
          <a:p>
            <a:pPr>
              <a:lnSpc>
                <a:spcPct val="90000"/>
              </a:lnSpc>
              <a:buNone/>
            </a:pPr>
            <a:r>
              <a:rPr lang="en-US" altLang="zh-CN" sz="2000"/>
              <a:t>Figure 13.7 A PFSM representing a set of phonetically related English words. The probability of each word occurring is below that word. Adapted from </a:t>
            </a:r>
            <a:r>
              <a:rPr lang="en-US" altLang="zh-CN" sz="2000" err="1"/>
              <a:t>Jurasky</a:t>
            </a:r>
            <a:r>
              <a:rPr lang="en-US" altLang="zh-CN" sz="2000"/>
              <a:t> and Martin (2008).</a:t>
            </a:r>
            <a:endParaRPr lang="en-US" altLang="zh-CN" sz="2000"/>
          </a:p>
        </p:txBody>
      </p:sp>
      <p:grpSp>
        <p:nvGrpSpPr>
          <p:cNvPr id="159783" name="组合 159782"/>
          <p:cNvGrpSpPr/>
          <p:nvPr/>
        </p:nvGrpSpPr>
        <p:grpSpPr>
          <a:xfrm>
            <a:off x="1692275" y="2205038"/>
            <a:ext cx="6623050" cy="2879725"/>
            <a:chOff x="1066" y="1389"/>
            <a:chExt cx="4172" cy="1814"/>
          </a:xfrm>
        </p:grpSpPr>
        <p:sp>
          <p:nvSpPr>
            <p:cNvPr id="159748" name="椭圆 159747"/>
            <p:cNvSpPr/>
            <p:nvPr/>
          </p:nvSpPr>
          <p:spPr>
            <a:xfrm>
              <a:off x="2290" y="2976"/>
              <a:ext cx="227" cy="22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49" name="椭圆 159748"/>
            <p:cNvSpPr/>
            <p:nvPr/>
          </p:nvSpPr>
          <p:spPr>
            <a:xfrm>
              <a:off x="2290" y="2387"/>
              <a:ext cx="227" cy="22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50" name="椭圆 159749"/>
            <p:cNvSpPr/>
            <p:nvPr/>
          </p:nvSpPr>
          <p:spPr>
            <a:xfrm>
              <a:off x="2290" y="1842"/>
              <a:ext cx="227" cy="22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51" name="椭圆 159750"/>
            <p:cNvSpPr/>
            <p:nvPr/>
          </p:nvSpPr>
          <p:spPr>
            <a:xfrm>
              <a:off x="2290" y="1389"/>
              <a:ext cx="227" cy="22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52" name="椭圆 159751"/>
            <p:cNvSpPr/>
            <p:nvPr/>
          </p:nvSpPr>
          <p:spPr>
            <a:xfrm>
              <a:off x="3152" y="2976"/>
              <a:ext cx="227" cy="22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53" name="椭圆 159752"/>
            <p:cNvSpPr/>
            <p:nvPr/>
          </p:nvSpPr>
          <p:spPr>
            <a:xfrm>
              <a:off x="3152" y="2614"/>
              <a:ext cx="227" cy="22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54" name="椭圆 159753"/>
            <p:cNvSpPr/>
            <p:nvPr/>
          </p:nvSpPr>
          <p:spPr>
            <a:xfrm>
              <a:off x="3152" y="2251"/>
              <a:ext cx="227" cy="22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55" name="椭圆 159754"/>
            <p:cNvSpPr/>
            <p:nvPr/>
          </p:nvSpPr>
          <p:spPr>
            <a:xfrm>
              <a:off x="3152" y="1842"/>
              <a:ext cx="227" cy="22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56" name="椭圆 159755"/>
            <p:cNvSpPr/>
            <p:nvPr/>
          </p:nvSpPr>
          <p:spPr>
            <a:xfrm>
              <a:off x="3152" y="1389"/>
              <a:ext cx="227" cy="22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57" name="椭圆 159756"/>
            <p:cNvSpPr/>
            <p:nvPr/>
          </p:nvSpPr>
          <p:spPr>
            <a:xfrm>
              <a:off x="3833" y="1842"/>
              <a:ext cx="227" cy="22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58" name="椭圆 159757"/>
            <p:cNvSpPr/>
            <p:nvPr/>
          </p:nvSpPr>
          <p:spPr>
            <a:xfrm>
              <a:off x="3833" y="1389"/>
              <a:ext cx="227" cy="22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59" name="椭圆 159758"/>
            <p:cNvSpPr/>
            <p:nvPr/>
          </p:nvSpPr>
          <p:spPr>
            <a:xfrm>
              <a:off x="1066" y="2205"/>
              <a:ext cx="544" cy="318"/>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60" name="椭圆 159759"/>
            <p:cNvSpPr/>
            <p:nvPr/>
          </p:nvSpPr>
          <p:spPr>
            <a:xfrm>
              <a:off x="4694" y="2205"/>
              <a:ext cx="544" cy="318"/>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59761" name="直接连接符 159760"/>
            <p:cNvSpPr/>
            <p:nvPr/>
          </p:nvSpPr>
          <p:spPr>
            <a:xfrm>
              <a:off x="1292" y="1480"/>
              <a:ext cx="998" cy="0"/>
            </a:xfrm>
            <a:prstGeom prst="line">
              <a:avLst/>
            </a:prstGeom>
            <a:ln w="12700" cap="sq" cmpd="sng">
              <a:solidFill>
                <a:schemeClr val="tx1"/>
              </a:solidFill>
              <a:prstDash val="solid"/>
              <a:headEnd type="none" w="med" len="med"/>
              <a:tailEnd type="triangle" w="med" len="med"/>
            </a:ln>
          </p:spPr>
        </p:sp>
        <p:sp>
          <p:nvSpPr>
            <p:cNvPr id="159762" name="直接连接符 159761"/>
            <p:cNvSpPr/>
            <p:nvPr/>
          </p:nvSpPr>
          <p:spPr>
            <a:xfrm>
              <a:off x="1338" y="1933"/>
              <a:ext cx="952" cy="0"/>
            </a:xfrm>
            <a:prstGeom prst="line">
              <a:avLst/>
            </a:prstGeom>
            <a:ln w="12700" cap="sq" cmpd="sng">
              <a:solidFill>
                <a:schemeClr val="tx1"/>
              </a:solidFill>
              <a:prstDash val="solid"/>
              <a:headEnd type="none" w="med" len="med"/>
              <a:tailEnd type="triangle" w="med" len="med"/>
            </a:ln>
          </p:spPr>
        </p:sp>
        <p:sp>
          <p:nvSpPr>
            <p:cNvPr id="159763" name="直接连接符 159762"/>
            <p:cNvSpPr/>
            <p:nvPr/>
          </p:nvSpPr>
          <p:spPr>
            <a:xfrm>
              <a:off x="1338" y="2614"/>
              <a:ext cx="998" cy="0"/>
            </a:xfrm>
            <a:prstGeom prst="line">
              <a:avLst/>
            </a:prstGeom>
            <a:ln w="12700" cap="sq" cmpd="sng">
              <a:solidFill>
                <a:schemeClr val="tx1"/>
              </a:solidFill>
              <a:prstDash val="solid"/>
              <a:headEnd type="none" w="med" len="med"/>
              <a:tailEnd type="triangle" w="med" len="med"/>
            </a:ln>
          </p:spPr>
        </p:sp>
        <p:sp>
          <p:nvSpPr>
            <p:cNvPr id="159764" name="直接连接符 159763"/>
            <p:cNvSpPr/>
            <p:nvPr/>
          </p:nvSpPr>
          <p:spPr>
            <a:xfrm>
              <a:off x="1383" y="3158"/>
              <a:ext cx="907" cy="0"/>
            </a:xfrm>
            <a:prstGeom prst="line">
              <a:avLst/>
            </a:prstGeom>
            <a:ln w="12700" cap="sq" cmpd="sng">
              <a:solidFill>
                <a:schemeClr val="tx1"/>
              </a:solidFill>
              <a:prstDash val="solid"/>
              <a:headEnd type="none" w="med" len="med"/>
              <a:tailEnd type="triangle" w="med" len="med"/>
            </a:ln>
          </p:spPr>
        </p:sp>
        <p:sp>
          <p:nvSpPr>
            <p:cNvPr id="159765" name="直接连接符 159764"/>
            <p:cNvSpPr/>
            <p:nvPr/>
          </p:nvSpPr>
          <p:spPr>
            <a:xfrm flipV="1">
              <a:off x="1519" y="1570"/>
              <a:ext cx="771" cy="635"/>
            </a:xfrm>
            <a:prstGeom prst="line">
              <a:avLst/>
            </a:prstGeom>
            <a:ln w="12700" cap="sq" cmpd="sng">
              <a:solidFill>
                <a:schemeClr val="tx1"/>
              </a:solidFill>
              <a:prstDash val="solid"/>
              <a:headEnd type="none" w="med" len="med"/>
              <a:tailEnd type="triangle" w="med" len="med"/>
            </a:ln>
          </p:spPr>
        </p:sp>
        <p:sp>
          <p:nvSpPr>
            <p:cNvPr id="159766" name="直接连接符 159765"/>
            <p:cNvSpPr/>
            <p:nvPr/>
          </p:nvSpPr>
          <p:spPr>
            <a:xfrm flipV="1">
              <a:off x="1610" y="2024"/>
              <a:ext cx="680" cy="272"/>
            </a:xfrm>
            <a:prstGeom prst="line">
              <a:avLst/>
            </a:prstGeom>
            <a:ln w="12700" cap="sq" cmpd="sng">
              <a:solidFill>
                <a:schemeClr val="tx1"/>
              </a:solidFill>
              <a:prstDash val="solid"/>
              <a:headEnd type="none" w="med" len="med"/>
              <a:tailEnd type="triangle" w="med" len="med"/>
            </a:ln>
          </p:spPr>
        </p:sp>
        <p:sp>
          <p:nvSpPr>
            <p:cNvPr id="159767" name="直接连接符 159766"/>
            <p:cNvSpPr/>
            <p:nvPr/>
          </p:nvSpPr>
          <p:spPr>
            <a:xfrm>
              <a:off x="1610" y="2387"/>
              <a:ext cx="680" cy="91"/>
            </a:xfrm>
            <a:prstGeom prst="line">
              <a:avLst/>
            </a:prstGeom>
            <a:ln w="12700" cap="sq" cmpd="sng">
              <a:solidFill>
                <a:schemeClr val="tx1"/>
              </a:solidFill>
              <a:prstDash val="solid"/>
              <a:headEnd type="none" w="med" len="med"/>
              <a:tailEnd type="triangle" w="med" len="med"/>
            </a:ln>
          </p:spPr>
        </p:sp>
        <p:sp>
          <p:nvSpPr>
            <p:cNvPr id="159768" name="直接连接符 159767"/>
            <p:cNvSpPr/>
            <p:nvPr/>
          </p:nvSpPr>
          <p:spPr>
            <a:xfrm>
              <a:off x="1519" y="2478"/>
              <a:ext cx="771" cy="544"/>
            </a:xfrm>
            <a:prstGeom prst="line">
              <a:avLst/>
            </a:prstGeom>
            <a:ln w="12700" cap="sq" cmpd="sng">
              <a:solidFill>
                <a:schemeClr val="tx1"/>
              </a:solidFill>
              <a:prstDash val="solid"/>
              <a:headEnd type="none" w="med" len="med"/>
              <a:tailEnd type="triangle" w="med" len="med"/>
            </a:ln>
          </p:spPr>
        </p:sp>
        <p:sp>
          <p:nvSpPr>
            <p:cNvPr id="159769" name="直接连接符 159768"/>
            <p:cNvSpPr/>
            <p:nvPr/>
          </p:nvSpPr>
          <p:spPr>
            <a:xfrm>
              <a:off x="2517" y="1525"/>
              <a:ext cx="635" cy="0"/>
            </a:xfrm>
            <a:prstGeom prst="line">
              <a:avLst/>
            </a:prstGeom>
            <a:ln w="12700" cap="sq" cmpd="sng">
              <a:solidFill>
                <a:schemeClr val="tx1"/>
              </a:solidFill>
              <a:prstDash val="solid"/>
              <a:headEnd type="none" w="med" len="med"/>
              <a:tailEnd type="triangle" w="med" len="med"/>
            </a:ln>
          </p:spPr>
        </p:sp>
        <p:sp>
          <p:nvSpPr>
            <p:cNvPr id="159770" name="直接连接符 159769"/>
            <p:cNvSpPr/>
            <p:nvPr/>
          </p:nvSpPr>
          <p:spPr>
            <a:xfrm>
              <a:off x="2517" y="1979"/>
              <a:ext cx="635" cy="0"/>
            </a:xfrm>
            <a:prstGeom prst="line">
              <a:avLst/>
            </a:prstGeom>
            <a:ln w="12700" cap="sq" cmpd="sng">
              <a:solidFill>
                <a:schemeClr val="tx1"/>
              </a:solidFill>
              <a:prstDash val="solid"/>
              <a:headEnd type="none" w="med" len="med"/>
              <a:tailEnd type="triangle" w="med" len="med"/>
            </a:ln>
          </p:spPr>
        </p:sp>
        <p:sp>
          <p:nvSpPr>
            <p:cNvPr id="159771" name="直接连接符 159770"/>
            <p:cNvSpPr/>
            <p:nvPr/>
          </p:nvSpPr>
          <p:spPr>
            <a:xfrm flipV="1">
              <a:off x="2517" y="2387"/>
              <a:ext cx="635" cy="91"/>
            </a:xfrm>
            <a:prstGeom prst="line">
              <a:avLst/>
            </a:prstGeom>
            <a:ln w="12700" cap="sq" cmpd="sng">
              <a:solidFill>
                <a:schemeClr val="tx1"/>
              </a:solidFill>
              <a:prstDash val="solid"/>
              <a:headEnd type="none" w="med" len="med"/>
              <a:tailEnd type="triangle" w="med" len="med"/>
            </a:ln>
          </p:spPr>
        </p:sp>
        <p:sp>
          <p:nvSpPr>
            <p:cNvPr id="159772" name="直接连接符 159771"/>
            <p:cNvSpPr/>
            <p:nvPr/>
          </p:nvSpPr>
          <p:spPr>
            <a:xfrm>
              <a:off x="2517" y="2568"/>
              <a:ext cx="635" cy="136"/>
            </a:xfrm>
            <a:prstGeom prst="line">
              <a:avLst/>
            </a:prstGeom>
            <a:ln w="12700" cap="sq" cmpd="sng">
              <a:solidFill>
                <a:schemeClr val="tx1"/>
              </a:solidFill>
              <a:prstDash val="solid"/>
              <a:headEnd type="none" w="med" len="med"/>
              <a:tailEnd type="triangle" w="med" len="med"/>
            </a:ln>
          </p:spPr>
        </p:sp>
        <p:sp>
          <p:nvSpPr>
            <p:cNvPr id="159773" name="直接连接符 159772"/>
            <p:cNvSpPr/>
            <p:nvPr/>
          </p:nvSpPr>
          <p:spPr>
            <a:xfrm>
              <a:off x="2517" y="3067"/>
              <a:ext cx="635" cy="0"/>
            </a:xfrm>
            <a:prstGeom prst="line">
              <a:avLst/>
            </a:prstGeom>
            <a:ln w="12700" cap="sq" cmpd="sng">
              <a:solidFill>
                <a:schemeClr val="tx1"/>
              </a:solidFill>
              <a:prstDash val="solid"/>
              <a:headEnd type="none" w="med" len="med"/>
              <a:tailEnd type="triangle" w="med" len="med"/>
            </a:ln>
          </p:spPr>
        </p:sp>
        <p:sp>
          <p:nvSpPr>
            <p:cNvPr id="159774" name="直接连接符 159773"/>
            <p:cNvSpPr/>
            <p:nvPr/>
          </p:nvSpPr>
          <p:spPr>
            <a:xfrm>
              <a:off x="3379" y="1480"/>
              <a:ext cx="454" cy="0"/>
            </a:xfrm>
            <a:prstGeom prst="line">
              <a:avLst/>
            </a:prstGeom>
            <a:ln w="12700" cap="sq" cmpd="sng">
              <a:solidFill>
                <a:schemeClr val="tx1"/>
              </a:solidFill>
              <a:prstDash val="solid"/>
              <a:headEnd type="none" w="med" len="med"/>
              <a:tailEnd type="triangle" w="med" len="med"/>
            </a:ln>
          </p:spPr>
        </p:sp>
        <p:sp>
          <p:nvSpPr>
            <p:cNvPr id="159775" name="直接连接符 159774"/>
            <p:cNvSpPr/>
            <p:nvPr/>
          </p:nvSpPr>
          <p:spPr>
            <a:xfrm>
              <a:off x="3379" y="1979"/>
              <a:ext cx="454" cy="0"/>
            </a:xfrm>
            <a:prstGeom prst="line">
              <a:avLst/>
            </a:prstGeom>
            <a:ln w="12700" cap="sq" cmpd="sng">
              <a:solidFill>
                <a:schemeClr val="tx1"/>
              </a:solidFill>
              <a:prstDash val="solid"/>
              <a:headEnd type="none" w="med" len="med"/>
              <a:tailEnd type="triangle" w="med" len="med"/>
            </a:ln>
          </p:spPr>
        </p:sp>
        <p:sp>
          <p:nvSpPr>
            <p:cNvPr id="159776" name="直接连接符 159775"/>
            <p:cNvSpPr/>
            <p:nvPr/>
          </p:nvSpPr>
          <p:spPr>
            <a:xfrm>
              <a:off x="4059" y="1525"/>
              <a:ext cx="953" cy="680"/>
            </a:xfrm>
            <a:prstGeom prst="line">
              <a:avLst/>
            </a:prstGeom>
            <a:ln w="12700" cap="sq" cmpd="sng">
              <a:solidFill>
                <a:schemeClr val="tx1"/>
              </a:solidFill>
              <a:prstDash val="solid"/>
              <a:headEnd type="none" w="med" len="med"/>
              <a:tailEnd type="triangle" w="med" len="med"/>
            </a:ln>
          </p:spPr>
        </p:sp>
        <p:sp>
          <p:nvSpPr>
            <p:cNvPr id="159777" name="直接连接符 159776"/>
            <p:cNvSpPr/>
            <p:nvPr/>
          </p:nvSpPr>
          <p:spPr>
            <a:xfrm>
              <a:off x="3379" y="1525"/>
              <a:ext cx="1497" cy="680"/>
            </a:xfrm>
            <a:prstGeom prst="line">
              <a:avLst/>
            </a:prstGeom>
            <a:ln w="12700" cap="sq" cmpd="sng">
              <a:solidFill>
                <a:schemeClr val="tx1"/>
              </a:solidFill>
              <a:prstDash val="solid"/>
              <a:headEnd type="none" w="med" len="med"/>
              <a:tailEnd type="triangle" w="med" len="med"/>
            </a:ln>
          </p:spPr>
        </p:sp>
        <p:sp>
          <p:nvSpPr>
            <p:cNvPr id="159778" name="直接连接符 159777"/>
            <p:cNvSpPr/>
            <p:nvPr/>
          </p:nvSpPr>
          <p:spPr>
            <a:xfrm>
              <a:off x="4059" y="1933"/>
              <a:ext cx="681" cy="318"/>
            </a:xfrm>
            <a:prstGeom prst="line">
              <a:avLst/>
            </a:prstGeom>
            <a:ln w="12700" cap="sq" cmpd="sng">
              <a:solidFill>
                <a:schemeClr val="tx1"/>
              </a:solidFill>
              <a:prstDash val="solid"/>
              <a:headEnd type="none" w="med" len="med"/>
              <a:tailEnd type="triangle" w="med" len="med"/>
            </a:ln>
          </p:spPr>
        </p:sp>
        <p:sp>
          <p:nvSpPr>
            <p:cNvPr id="159779" name="直接连接符 159778"/>
            <p:cNvSpPr/>
            <p:nvPr/>
          </p:nvSpPr>
          <p:spPr>
            <a:xfrm>
              <a:off x="3334" y="2024"/>
              <a:ext cx="1360" cy="317"/>
            </a:xfrm>
            <a:prstGeom prst="line">
              <a:avLst/>
            </a:prstGeom>
            <a:ln w="12700" cap="sq" cmpd="sng">
              <a:solidFill>
                <a:schemeClr val="tx1"/>
              </a:solidFill>
              <a:prstDash val="solid"/>
              <a:headEnd type="none" w="med" len="med"/>
              <a:tailEnd type="triangle" w="med" len="med"/>
            </a:ln>
          </p:spPr>
        </p:sp>
        <p:sp>
          <p:nvSpPr>
            <p:cNvPr id="159780" name="直接连接符 159779"/>
            <p:cNvSpPr/>
            <p:nvPr/>
          </p:nvSpPr>
          <p:spPr>
            <a:xfrm>
              <a:off x="3379" y="2387"/>
              <a:ext cx="1315" cy="0"/>
            </a:xfrm>
            <a:prstGeom prst="line">
              <a:avLst/>
            </a:prstGeom>
            <a:ln w="12700" cap="sq" cmpd="sng">
              <a:solidFill>
                <a:schemeClr val="tx1"/>
              </a:solidFill>
              <a:prstDash val="solid"/>
              <a:headEnd type="none" w="med" len="med"/>
              <a:tailEnd type="triangle" w="med" len="med"/>
            </a:ln>
          </p:spPr>
        </p:sp>
        <p:sp>
          <p:nvSpPr>
            <p:cNvPr id="159781" name="直接连接符 159780"/>
            <p:cNvSpPr/>
            <p:nvPr/>
          </p:nvSpPr>
          <p:spPr>
            <a:xfrm flipV="1">
              <a:off x="3379" y="2432"/>
              <a:ext cx="1361" cy="318"/>
            </a:xfrm>
            <a:prstGeom prst="line">
              <a:avLst/>
            </a:prstGeom>
            <a:ln w="12700" cap="sq" cmpd="sng">
              <a:solidFill>
                <a:schemeClr val="tx1"/>
              </a:solidFill>
              <a:prstDash val="solid"/>
              <a:headEnd type="none" w="med" len="med"/>
              <a:tailEnd type="triangle" w="med" len="med"/>
            </a:ln>
          </p:spPr>
        </p:sp>
        <p:sp>
          <p:nvSpPr>
            <p:cNvPr id="159782" name="直接连接符 159781"/>
            <p:cNvSpPr/>
            <p:nvPr/>
          </p:nvSpPr>
          <p:spPr>
            <a:xfrm flipV="1">
              <a:off x="3379" y="2523"/>
              <a:ext cx="1451" cy="590"/>
            </a:xfrm>
            <a:prstGeom prst="line">
              <a:avLst/>
            </a:prstGeom>
            <a:ln w="12700" cap="sq" cmpd="sng">
              <a:solidFill>
                <a:schemeClr val="tx1"/>
              </a:solidFill>
              <a:prstDash val="solid"/>
              <a:headEnd type="none" w="med" len="med"/>
              <a:tailEnd type="triangle" w="med" len="med"/>
            </a:ln>
          </p:spPr>
        </p:sp>
      </p:grpSp>
      <p:sp>
        <p:nvSpPr>
          <p:cNvPr id="159784" name="文本框 159783"/>
          <p:cNvSpPr txBox="1"/>
          <p:nvPr/>
        </p:nvSpPr>
        <p:spPr>
          <a:xfrm>
            <a:off x="1763713" y="3644900"/>
            <a:ext cx="1081087" cy="411163"/>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Start</a:t>
            </a:r>
            <a:endParaRPr lang="en-US" altLang="zh-CN" sz="1600">
              <a:latin typeface="Arial" panose="020B0604020202020204" pitchFamily="34" charset="0"/>
            </a:endParaRPr>
          </a:p>
          <a:p>
            <a:pPr>
              <a:lnSpc>
                <a:spcPct val="40000"/>
              </a:lnSpc>
              <a:spcBef>
                <a:spcPct val="50000"/>
              </a:spcBef>
            </a:pPr>
            <a:r>
              <a:rPr lang="en-US" altLang="zh-CN" sz="1600">
                <a:latin typeface="Arial" panose="020B0604020202020204" pitchFamily="34" charset="0"/>
              </a:rPr>
              <a:t>   #</a:t>
            </a:r>
            <a:endParaRPr lang="en-US" altLang="zh-CN" sz="1600">
              <a:latin typeface="Arial" panose="020B0604020202020204" pitchFamily="34" charset="0"/>
            </a:endParaRPr>
          </a:p>
        </p:txBody>
      </p:sp>
      <p:sp>
        <p:nvSpPr>
          <p:cNvPr id="159785" name="文本框 159784"/>
          <p:cNvSpPr txBox="1"/>
          <p:nvPr/>
        </p:nvSpPr>
        <p:spPr>
          <a:xfrm>
            <a:off x="1403350" y="2781300"/>
            <a:ext cx="1081088" cy="411163"/>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need</a:t>
            </a:r>
            <a:endParaRPr lang="en-US" altLang="zh-CN" sz="1600">
              <a:latin typeface="Arial" panose="020B0604020202020204" pitchFamily="34" charset="0"/>
            </a:endParaRPr>
          </a:p>
          <a:p>
            <a:pPr>
              <a:lnSpc>
                <a:spcPct val="40000"/>
              </a:lnSpc>
              <a:spcBef>
                <a:spcPct val="50000"/>
              </a:spcBef>
            </a:pPr>
            <a:r>
              <a:rPr lang="en-US" altLang="zh-CN" sz="1600">
                <a:latin typeface="Arial" panose="020B0604020202020204" pitchFamily="34" charset="0"/>
              </a:rPr>
              <a:t>.00056</a:t>
            </a:r>
            <a:endParaRPr lang="en-US" altLang="zh-CN" sz="1600">
              <a:latin typeface="Arial" panose="020B0604020202020204" pitchFamily="34" charset="0"/>
            </a:endParaRPr>
          </a:p>
        </p:txBody>
      </p:sp>
      <p:sp>
        <p:nvSpPr>
          <p:cNvPr id="159786" name="文本框 159785"/>
          <p:cNvSpPr txBox="1"/>
          <p:nvPr/>
        </p:nvSpPr>
        <p:spPr>
          <a:xfrm>
            <a:off x="1403350" y="4076700"/>
            <a:ext cx="1081088" cy="411163"/>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new</a:t>
            </a:r>
            <a:endParaRPr lang="en-US" altLang="zh-CN" sz="1600">
              <a:latin typeface="Arial" panose="020B0604020202020204" pitchFamily="34" charset="0"/>
            </a:endParaRPr>
          </a:p>
          <a:p>
            <a:pPr>
              <a:lnSpc>
                <a:spcPct val="40000"/>
              </a:lnSpc>
              <a:spcBef>
                <a:spcPct val="50000"/>
              </a:spcBef>
            </a:pPr>
            <a:r>
              <a:rPr lang="en-US" altLang="zh-CN" sz="1600">
                <a:latin typeface="Arial" panose="020B0604020202020204" pitchFamily="34" charset="0"/>
              </a:rPr>
              <a:t>.001</a:t>
            </a:r>
            <a:endParaRPr lang="en-US" altLang="zh-CN" sz="1600">
              <a:latin typeface="Arial" panose="020B0604020202020204" pitchFamily="34" charset="0"/>
            </a:endParaRPr>
          </a:p>
        </p:txBody>
      </p:sp>
      <p:sp>
        <p:nvSpPr>
          <p:cNvPr id="159787" name="文本框 159786"/>
          <p:cNvSpPr txBox="1"/>
          <p:nvPr/>
        </p:nvSpPr>
        <p:spPr>
          <a:xfrm>
            <a:off x="1403350" y="4868863"/>
            <a:ext cx="1081088" cy="411162"/>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knee</a:t>
            </a:r>
            <a:endParaRPr lang="en-US" altLang="zh-CN" sz="1600">
              <a:latin typeface="Arial" panose="020B0604020202020204" pitchFamily="34" charset="0"/>
            </a:endParaRPr>
          </a:p>
          <a:p>
            <a:pPr>
              <a:lnSpc>
                <a:spcPct val="40000"/>
              </a:lnSpc>
              <a:spcBef>
                <a:spcPct val="50000"/>
              </a:spcBef>
            </a:pPr>
            <a:r>
              <a:rPr lang="en-US" altLang="zh-CN" sz="1600">
                <a:latin typeface="Arial" panose="020B0604020202020204" pitchFamily="34" charset="0"/>
              </a:rPr>
              <a:t>.000024</a:t>
            </a:r>
            <a:endParaRPr lang="en-US" altLang="zh-CN" sz="1600">
              <a:latin typeface="Arial" panose="020B0604020202020204" pitchFamily="34" charset="0"/>
            </a:endParaRPr>
          </a:p>
        </p:txBody>
      </p:sp>
      <p:sp>
        <p:nvSpPr>
          <p:cNvPr id="159788" name="文本框 159787"/>
          <p:cNvSpPr txBox="1"/>
          <p:nvPr/>
        </p:nvSpPr>
        <p:spPr>
          <a:xfrm>
            <a:off x="3635375" y="2349500"/>
            <a:ext cx="35877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n</a:t>
            </a:r>
            <a:endParaRPr lang="en-US" altLang="zh-CN" sz="1600">
              <a:latin typeface="Arial" panose="020B0604020202020204" pitchFamily="34" charset="0"/>
            </a:endParaRPr>
          </a:p>
        </p:txBody>
      </p:sp>
      <p:sp>
        <p:nvSpPr>
          <p:cNvPr id="159789" name="文本框 159788"/>
          <p:cNvSpPr txBox="1"/>
          <p:nvPr/>
        </p:nvSpPr>
        <p:spPr>
          <a:xfrm>
            <a:off x="3635375" y="2997200"/>
            <a:ext cx="35877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n</a:t>
            </a:r>
            <a:endParaRPr lang="en-US" altLang="zh-CN" sz="1600">
              <a:latin typeface="Arial" panose="020B0604020202020204" pitchFamily="34" charset="0"/>
            </a:endParaRPr>
          </a:p>
        </p:txBody>
      </p:sp>
      <p:sp>
        <p:nvSpPr>
          <p:cNvPr id="159790" name="文本框 159789"/>
          <p:cNvSpPr txBox="1"/>
          <p:nvPr/>
        </p:nvSpPr>
        <p:spPr>
          <a:xfrm>
            <a:off x="3635375" y="3860800"/>
            <a:ext cx="35877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n</a:t>
            </a:r>
            <a:endParaRPr lang="en-US" altLang="zh-CN" sz="1600">
              <a:latin typeface="Arial" panose="020B0604020202020204" pitchFamily="34" charset="0"/>
            </a:endParaRPr>
          </a:p>
        </p:txBody>
      </p:sp>
      <p:sp>
        <p:nvSpPr>
          <p:cNvPr id="159791" name="文本框 159790"/>
          <p:cNvSpPr txBox="1"/>
          <p:nvPr/>
        </p:nvSpPr>
        <p:spPr>
          <a:xfrm>
            <a:off x="3635375" y="4797425"/>
            <a:ext cx="35877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n</a:t>
            </a:r>
            <a:endParaRPr lang="en-US" altLang="zh-CN" sz="1600">
              <a:latin typeface="Arial" panose="020B0604020202020204" pitchFamily="34" charset="0"/>
            </a:endParaRPr>
          </a:p>
        </p:txBody>
      </p:sp>
      <p:sp>
        <p:nvSpPr>
          <p:cNvPr id="159792" name="文本框 159791"/>
          <p:cNvSpPr txBox="1"/>
          <p:nvPr/>
        </p:nvSpPr>
        <p:spPr>
          <a:xfrm>
            <a:off x="5003800" y="4221163"/>
            <a:ext cx="50482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um</a:t>
            </a:r>
            <a:endParaRPr lang="en-US" altLang="zh-CN" sz="1600">
              <a:latin typeface="Arial" panose="020B0604020202020204" pitchFamily="34" charset="0"/>
            </a:endParaRPr>
          </a:p>
        </p:txBody>
      </p:sp>
      <p:sp>
        <p:nvSpPr>
          <p:cNvPr id="159793" name="文本框 159792"/>
          <p:cNvSpPr txBox="1"/>
          <p:nvPr/>
        </p:nvSpPr>
        <p:spPr>
          <a:xfrm>
            <a:off x="5003800" y="2276475"/>
            <a:ext cx="35877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iy</a:t>
            </a:r>
            <a:endParaRPr lang="en-US" altLang="zh-CN" sz="1600">
              <a:latin typeface="Arial" panose="020B0604020202020204" pitchFamily="34" charset="0"/>
            </a:endParaRPr>
          </a:p>
        </p:txBody>
      </p:sp>
      <p:sp>
        <p:nvSpPr>
          <p:cNvPr id="159794" name="文本框 159793"/>
          <p:cNvSpPr txBox="1"/>
          <p:nvPr/>
        </p:nvSpPr>
        <p:spPr>
          <a:xfrm>
            <a:off x="6084888" y="3068638"/>
            <a:ext cx="35877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d</a:t>
            </a:r>
            <a:endParaRPr lang="en-US" altLang="zh-CN" sz="1600">
              <a:latin typeface="Arial" panose="020B0604020202020204" pitchFamily="34" charset="0"/>
            </a:endParaRPr>
          </a:p>
        </p:txBody>
      </p:sp>
      <p:sp>
        <p:nvSpPr>
          <p:cNvPr id="159795" name="文本框 159794"/>
          <p:cNvSpPr txBox="1"/>
          <p:nvPr/>
        </p:nvSpPr>
        <p:spPr>
          <a:xfrm>
            <a:off x="5003800" y="2997200"/>
            <a:ext cx="35877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iy</a:t>
            </a:r>
            <a:endParaRPr lang="en-US" altLang="zh-CN" sz="1600">
              <a:latin typeface="Arial" panose="020B0604020202020204" pitchFamily="34" charset="0"/>
            </a:endParaRPr>
          </a:p>
        </p:txBody>
      </p:sp>
      <p:sp>
        <p:nvSpPr>
          <p:cNvPr id="159796" name="文本框 159795"/>
          <p:cNvSpPr txBox="1"/>
          <p:nvPr/>
        </p:nvSpPr>
        <p:spPr>
          <a:xfrm>
            <a:off x="5580063" y="2205038"/>
            <a:ext cx="50482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.48</a:t>
            </a:r>
            <a:endParaRPr lang="en-US" altLang="zh-CN" sz="1600">
              <a:latin typeface="Arial" panose="020B0604020202020204" pitchFamily="34" charset="0"/>
            </a:endParaRPr>
          </a:p>
        </p:txBody>
      </p:sp>
      <p:sp>
        <p:nvSpPr>
          <p:cNvPr id="159797" name="文本框 159796"/>
          <p:cNvSpPr txBox="1"/>
          <p:nvPr/>
        </p:nvSpPr>
        <p:spPr>
          <a:xfrm>
            <a:off x="5003800" y="3716338"/>
            <a:ext cx="35877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iy</a:t>
            </a:r>
            <a:endParaRPr lang="en-US" altLang="zh-CN" sz="1600">
              <a:latin typeface="Arial" panose="020B0604020202020204" pitchFamily="34" charset="0"/>
            </a:endParaRPr>
          </a:p>
        </p:txBody>
      </p:sp>
      <p:sp>
        <p:nvSpPr>
          <p:cNvPr id="159798" name="文本框 159797"/>
          <p:cNvSpPr txBox="1"/>
          <p:nvPr/>
        </p:nvSpPr>
        <p:spPr>
          <a:xfrm>
            <a:off x="6084888" y="2276475"/>
            <a:ext cx="35877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t</a:t>
            </a:r>
            <a:endParaRPr lang="en-US" altLang="zh-CN" sz="1600">
              <a:latin typeface="Arial" panose="020B0604020202020204" pitchFamily="34" charset="0"/>
            </a:endParaRPr>
          </a:p>
        </p:txBody>
      </p:sp>
      <p:sp>
        <p:nvSpPr>
          <p:cNvPr id="159799" name="文本框 159798"/>
          <p:cNvSpPr txBox="1"/>
          <p:nvPr/>
        </p:nvSpPr>
        <p:spPr>
          <a:xfrm>
            <a:off x="5003800" y="4797425"/>
            <a:ext cx="35877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iy</a:t>
            </a:r>
            <a:endParaRPr lang="en-US" altLang="zh-CN" sz="1600">
              <a:latin typeface="Arial" panose="020B0604020202020204" pitchFamily="34" charset="0"/>
            </a:endParaRPr>
          </a:p>
        </p:txBody>
      </p:sp>
      <p:sp>
        <p:nvSpPr>
          <p:cNvPr id="159800" name="文本框 159799"/>
          <p:cNvSpPr txBox="1"/>
          <p:nvPr/>
        </p:nvSpPr>
        <p:spPr>
          <a:xfrm>
            <a:off x="5435600" y="2997200"/>
            <a:ext cx="50482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.89</a:t>
            </a:r>
            <a:endParaRPr lang="en-US" altLang="zh-CN" sz="1600">
              <a:latin typeface="Arial" panose="020B0604020202020204" pitchFamily="34" charset="0"/>
            </a:endParaRPr>
          </a:p>
        </p:txBody>
      </p:sp>
      <p:sp>
        <p:nvSpPr>
          <p:cNvPr id="159801" name="文本框 159800"/>
          <p:cNvSpPr txBox="1"/>
          <p:nvPr/>
        </p:nvSpPr>
        <p:spPr>
          <a:xfrm>
            <a:off x="4284663" y="4149725"/>
            <a:ext cx="50482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.64</a:t>
            </a:r>
            <a:endParaRPr lang="en-US" altLang="zh-CN" sz="1600">
              <a:latin typeface="Arial" panose="020B0604020202020204" pitchFamily="34" charset="0"/>
            </a:endParaRPr>
          </a:p>
        </p:txBody>
      </p:sp>
      <p:sp>
        <p:nvSpPr>
          <p:cNvPr id="159802" name="文本框 159801"/>
          <p:cNvSpPr txBox="1"/>
          <p:nvPr/>
        </p:nvSpPr>
        <p:spPr>
          <a:xfrm>
            <a:off x="4356100" y="3716338"/>
            <a:ext cx="50482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.36</a:t>
            </a:r>
            <a:endParaRPr lang="en-US" altLang="zh-CN" sz="1600">
              <a:latin typeface="Arial" panose="020B0604020202020204" pitchFamily="34" charset="0"/>
            </a:endParaRPr>
          </a:p>
        </p:txBody>
      </p:sp>
      <p:sp>
        <p:nvSpPr>
          <p:cNvPr id="159803" name="文本框 159802"/>
          <p:cNvSpPr txBox="1"/>
          <p:nvPr/>
        </p:nvSpPr>
        <p:spPr>
          <a:xfrm>
            <a:off x="6156325" y="2708275"/>
            <a:ext cx="50482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.52</a:t>
            </a:r>
            <a:endParaRPr lang="en-US" altLang="zh-CN" sz="1600">
              <a:latin typeface="Arial" panose="020B0604020202020204" pitchFamily="34" charset="0"/>
            </a:endParaRPr>
          </a:p>
        </p:txBody>
      </p:sp>
      <p:sp>
        <p:nvSpPr>
          <p:cNvPr id="159804" name="文本框 159803"/>
          <p:cNvSpPr txBox="1"/>
          <p:nvPr/>
        </p:nvSpPr>
        <p:spPr>
          <a:xfrm>
            <a:off x="6084888" y="3429000"/>
            <a:ext cx="504825" cy="190500"/>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.11</a:t>
            </a:r>
            <a:endParaRPr lang="en-US" altLang="zh-CN" sz="1600">
              <a:latin typeface="Arial" panose="020B0604020202020204" pitchFamily="34" charset="0"/>
            </a:endParaRPr>
          </a:p>
        </p:txBody>
      </p:sp>
      <p:sp>
        <p:nvSpPr>
          <p:cNvPr id="159805" name="文本框 159804"/>
          <p:cNvSpPr txBox="1"/>
          <p:nvPr/>
        </p:nvSpPr>
        <p:spPr>
          <a:xfrm>
            <a:off x="1403350" y="2133600"/>
            <a:ext cx="1081088" cy="411163"/>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neat</a:t>
            </a:r>
            <a:endParaRPr lang="en-US" altLang="zh-CN" sz="1600">
              <a:latin typeface="Arial" panose="020B0604020202020204" pitchFamily="34" charset="0"/>
            </a:endParaRPr>
          </a:p>
          <a:p>
            <a:pPr>
              <a:lnSpc>
                <a:spcPct val="40000"/>
              </a:lnSpc>
              <a:spcBef>
                <a:spcPct val="50000"/>
              </a:spcBef>
            </a:pPr>
            <a:r>
              <a:rPr lang="en-US" altLang="zh-CN" sz="1600">
                <a:latin typeface="Arial" panose="020B0604020202020204" pitchFamily="34" charset="0"/>
              </a:rPr>
              <a:t>.00013</a:t>
            </a:r>
            <a:endParaRPr lang="en-US" altLang="zh-CN" sz="1600">
              <a:latin typeface="Arial" panose="020B0604020202020204" pitchFamily="34" charset="0"/>
            </a:endParaRPr>
          </a:p>
        </p:txBody>
      </p:sp>
      <p:sp>
        <p:nvSpPr>
          <p:cNvPr id="159806" name="文本框 159805"/>
          <p:cNvSpPr txBox="1"/>
          <p:nvPr/>
        </p:nvSpPr>
        <p:spPr>
          <a:xfrm>
            <a:off x="7596188" y="3573463"/>
            <a:ext cx="1081087" cy="411162"/>
          </a:xfrm>
          <a:prstGeom prst="rect">
            <a:avLst/>
          </a:prstGeom>
          <a:noFill/>
          <a:ln w="12700">
            <a:noFill/>
          </a:ln>
        </p:spPr>
        <p:txBody>
          <a:bodyPr>
            <a:spAutoFit/>
          </a:bodyPr>
          <a:p>
            <a:pPr>
              <a:lnSpc>
                <a:spcPct val="40000"/>
              </a:lnSpc>
              <a:spcBef>
                <a:spcPct val="50000"/>
              </a:spcBef>
            </a:pPr>
            <a:r>
              <a:rPr lang="en-US" altLang="zh-CN" sz="1600">
                <a:latin typeface="Arial" panose="020B0604020202020204" pitchFamily="34" charset="0"/>
              </a:rPr>
              <a:t>End</a:t>
            </a:r>
            <a:endParaRPr lang="en-US" altLang="zh-CN" sz="1600">
              <a:latin typeface="Arial" panose="020B0604020202020204" pitchFamily="34" charset="0"/>
            </a:endParaRPr>
          </a:p>
          <a:p>
            <a:pPr>
              <a:lnSpc>
                <a:spcPct val="40000"/>
              </a:lnSpc>
              <a:spcBef>
                <a:spcPct val="50000"/>
              </a:spcBef>
            </a:pPr>
            <a:r>
              <a:rPr lang="en-US" altLang="zh-CN" sz="1600">
                <a:latin typeface="Arial" panose="020B0604020202020204" pitchFamily="34" charset="0"/>
              </a:rPr>
              <a:t>   #</a:t>
            </a:r>
            <a:endParaRPr lang="en-US" altLang="zh-CN" sz="1600">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标题 158721"/>
          <p:cNvSpPr>
            <a:spLocks noGrp="1" noRot="1"/>
          </p:cNvSpPr>
          <p:nvPr>
            <p:ph type="title"/>
          </p:nvPr>
        </p:nvSpPr>
        <p:spPr/>
        <p:txBody>
          <a:bodyPr anchor="ctr" anchorCtr="0"/>
          <a:p>
            <a:endParaRPr dirty="0"/>
          </a:p>
        </p:txBody>
      </p:sp>
      <p:sp>
        <p:nvSpPr>
          <p:cNvPr id="158723" name="文本占位符 158722"/>
          <p:cNvSpPr>
            <a:spLocks noGrp="1" noRot="1"/>
          </p:cNvSpPr>
          <p:nvPr>
            <p:ph type="body" idx="1"/>
          </p:nvPr>
        </p:nvSpPr>
        <p:spPr/>
        <p:txBody>
          <a:bodyPr/>
          <a:p>
            <a:r>
              <a:rPr lang="en-US" altLang="zh-CN" sz="2400">
                <a:solidFill>
                  <a:srgbClr val="FF0000"/>
                </a:solidFill>
              </a:rPr>
              <a:t>The goal of the analysis is to determine which English word from our database of words best represents the input of an acoustic signal. </a:t>
            </a:r>
            <a:r>
              <a:rPr lang="en-US" altLang="zh-CN" sz="2400"/>
              <a:t>This requires use of the HMM technology, because the representation of possible words is itself stochastic.</a:t>
            </a:r>
            <a:endParaRPr lang="en-US" altLang="zh-CN" sz="2400"/>
          </a:p>
        </p:txBody>
      </p:sp>
      <p:sp>
        <p:nvSpPr>
          <p:cNvPr id="2" name="文本框 1"/>
          <p:cNvSpPr txBox="1"/>
          <p:nvPr/>
        </p:nvSpPr>
        <p:spPr>
          <a:xfrm>
            <a:off x="784225" y="4078605"/>
            <a:ext cx="7826375" cy="645160"/>
          </a:xfrm>
          <a:prstGeom prst="rect">
            <a:avLst/>
          </a:prstGeom>
          <a:noFill/>
        </p:spPr>
        <p:txBody>
          <a:bodyPr wrap="square" rtlCol="0">
            <a:spAutoFit/>
          </a:bodyPr>
          <a:p>
            <a:r>
              <a:rPr lang="zh-CN" altLang="en-US"/>
              <a:t>使用</a:t>
            </a:r>
            <a:r>
              <a:rPr lang="en-US" altLang="zh-CN"/>
              <a:t>Viterbi</a:t>
            </a:r>
            <a:r>
              <a:rPr lang="zh-CN" altLang="en-US"/>
              <a:t>算法从单词数据库种确定能够最好地表达输入的声学信号的英语单词。</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标题 157697"/>
          <p:cNvSpPr>
            <a:spLocks noGrp="1" noRot="1"/>
          </p:cNvSpPr>
          <p:nvPr>
            <p:ph type="title"/>
          </p:nvPr>
        </p:nvSpPr>
        <p:spPr/>
        <p:txBody>
          <a:bodyPr anchor="ctr" anchorCtr="0"/>
          <a:p>
            <a:endParaRPr dirty="0"/>
          </a:p>
        </p:txBody>
      </p:sp>
      <p:sp>
        <p:nvSpPr>
          <p:cNvPr id="157699" name="文本占位符 157698"/>
          <p:cNvSpPr>
            <a:spLocks noGrp="1" noRot="1"/>
          </p:cNvSpPr>
          <p:nvPr>
            <p:ph type="body" idx="1"/>
          </p:nvPr>
        </p:nvSpPr>
        <p:spPr/>
        <p:txBody>
          <a:bodyPr/>
          <a:p>
            <a:r>
              <a:rPr lang="en-US" altLang="zh-CN" sz="2400"/>
              <a:t>Using Viterbi, each state of the search is associated with a value. The value for being in state s</a:t>
            </a:r>
            <a:r>
              <a:rPr lang="en-US" altLang="zh-CN" sz="1000"/>
              <a:t>i</a:t>
            </a:r>
            <a:r>
              <a:rPr lang="en-US" altLang="zh-CN" sz="2400"/>
              <a:t> at time t is viterbi[s</a:t>
            </a:r>
            <a:r>
              <a:rPr lang="en-US" altLang="zh-CN" sz="1000"/>
              <a:t>i</a:t>
            </a:r>
            <a:r>
              <a:rPr lang="en-US" altLang="zh-CN" sz="2400"/>
              <a:t>,t]. The value associated with the next state s</a:t>
            </a:r>
            <a:r>
              <a:rPr lang="en-US" altLang="zh-CN" sz="1000"/>
              <a:t>j</a:t>
            </a:r>
            <a:r>
              <a:rPr lang="en-US" altLang="zh-CN" sz="2400"/>
              <a:t> in the state machine at time t+1 is viterbi[s</a:t>
            </a:r>
            <a:r>
              <a:rPr lang="en-US" altLang="zh-CN" sz="1000"/>
              <a:t>j</a:t>
            </a:r>
            <a:r>
              <a:rPr lang="en-US" altLang="zh-CN" sz="2400"/>
              <a:t>,t+1].</a:t>
            </a:r>
            <a:endParaRPr lang="en-US" altLang="zh-CN" sz="2400"/>
          </a:p>
          <a:p>
            <a:r>
              <a:rPr lang="en-US" altLang="zh-CN" sz="2400"/>
              <a:t>We next present pseudocode for the Viterbi algorithm.</a:t>
            </a:r>
            <a:endParaRPr lang="en-US" altLang="zh-CN"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标题 156673"/>
          <p:cNvSpPr>
            <a:spLocks noGrp="1" noRot="1"/>
          </p:cNvSpPr>
          <p:nvPr>
            <p:ph type="title"/>
          </p:nvPr>
        </p:nvSpPr>
        <p:spPr/>
        <p:txBody>
          <a:bodyPr anchor="ctr" anchorCtr="0"/>
          <a:p>
            <a:endParaRPr dirty="0"/>
          </a:p>
        </p:txBody>
      </p:sp>
      <p:sp>
        <p:nvSpPr>
          <p:cNvPr id="156675" name="文本占位符 156674"/>
          <p:cNvSpPr>
            <a:spLocks noGrp="1" noRot="1"/>
          </p:cNvSpPr>
          <p:nvPr>
            <p:ph type="body" idx="1"/>
          </p:nvPr>
        </p:nvSpPr>
        <p:spPr/>
        <p:txBody>
          <a:bodyPr/>
          <a:p>
            <a:pPr>
              <a:buNone/>
            </a:pPr>
            <a:r>
              <a:rPr lang="en-US" altLang="zh-CN" sz="2000"/>
              <a:t>function Viterbi (Observations of length T, Probabilistic FSM)</a:t>
            </a:r>
            <a:endParaRPr lang="en-US" altLang="zh-CN" sz="2000"/>
          </a:p>
          <a:p>
            <a:pPr>
              <a:buNone/>
            </a:pPr>
            <a:r>
              <a:rPr lang="en-US" altLang="zh-CN" sz="2000"/>
              <a:t>begin</a:t>
            </a:r>
            <a:endParaRPr lang="en-US" altLang="zh-CN" sz="2000"/>
          </a:p>
          <a:p>
            <a:pPr>
              <a:buNone/>
            </a:pPr>
            <a:r>
              <a:rPr lang="en-US" altLang="zh-CN" sz="2000"/>
              <a:t>       number := number of states in FSM</a:t>
            </a:r>
            <a:endParaRPr lang="en-US" altLang="zh-CN" sz="2000"/>
          </a:p>
          <a:p>
            <a:pPr>
              <a:buNone/>
            </a:pPr>
            <a:r>
              <a:rPr lang="en-US" altLang="zh-CN" sz="2000"/>
              <a:t>       create probability matrix viterbi[R=N+2,C=T+2];</a:t>
            </a:r>
            <a:endParaRPr lang="en-US" altLang="zh-CN" sz="2000"/>
          </a:p>
          <a:p>
            <a:pPr>
              <a:buNone/>
            </a:pPr>
            <a:r>
              <a:rPr lang="en-US" altLang="zh-CN" sz="2000"/>
              <a:t>       Viterbi[0,0]:=1.0;</a:t>
            </a:r>
            <a:endParaRPr lang="en-US" altLang="zh-CN" sz="2000"/>
          </a:p>
          <a:p>
            <a:pPr>
              <a:buNone/>
            </a:pPr>
            <a:r>
              <a:rPr lang="en-US" altLang="zh-CN" sz="2000"/>
              <a:t>       for each time step (observation) t from 0 to T do</a:t>
            </a:r>
            <a:endParaRPr lang="en-US" altLang="zh-CN" sz="2000"/>
          </a:p>
          <a:p>
            <a:pPr>
              <a:buNone/>
            </a:pPr>
            <a:r>
              <a:rPr lang="en-US" altLang="zh-CN" sz="2400"/>
              <a:t>              </a:t>
            </a:r>
            <a:r>
              <a:rPr lang="en-US" altLang="zh-CN" sz="2000"/>
              <a:t>for each state s</a:t>
            </a:r>
            <a:r>
              <a:rPr lang="en-US" altLang="zh-CN" sz="1000"/>
              <a:t>i</a:t>
            </a:r>
            <a:r>
              <a:rPr lang="en-US" altLang="zh-CN" sz="2000"/>
              <a:t> from i=0 to number do</a:t>
            </a:r>
            <a:endParaRPr lang="en-US" altLang="zh-CN" sz="2000"/>
          </a:p>
          <a:p>
            <a:pPr>
              <a:buNone/>
            </a:pPr>
            <a:r>
              <a:rPr lang="en-US" altLang="zh-CN" sz="2400"/>
              <a:t>                     </a:t>
            </a:r>
            <a:r>
              <a:rPr lang="en-US" altLang="zh-CN" sz="2000"/>
              <a:t>for each transition from s</a:t>
            </a:r>
            <a:r>
              <a:rPr lang="en-US" altLang="zh-CN" sz="1000"/>
              <a:t>i</a:t>
            </a:r>
            <a:r>
              <a:rPr lang="en-US" altLang="zh-CN" sz="2000"/>
              <a:t> to s</a:t>
            </a:r>
            <a:r>
              <a:rPr lang="en-US" altLang="zh-CN" sz="1000"/>
              <a:t>j</a:t>
            </a:r>
            <a:r>
              <a:rPr lang="en-US" altLang="zh-CN" sz="2000"/>
              <a:t> in the Probabilistic FSM do</a:t>
            </a:r>
            <a:endParaRPr lang="en-US" altLang="zh-CN" sz="2000"/>
          </a:p>
          <a:p>
            <a:pPr>
              <a:buNone/>
            </a:pPr>
            <a:r>
              <a:rPr lang="en-US" altLang="zh-CN" sz="2000"/>
              <a:t>                               begin</a:t>
            </a:r>
            <a:endParaRPr lang="en-US" altLang="zh-CN" sz="2000"/>
          </a:p>
          <a:p>
            <a:pPr>
              <a:buNone/>
            </a:pPr>
            <a:r>
              <a:rPr lang="en-US" altLang="zh-CN" sz="2000"/>
              <a:t>                                      new-count:=viterbi[s</a:t>
            </a:r>
            <a:r>
              <a:rPr lang="en-US" altLang="zh-CN" sz="1000"/>
              <a:t>i</a:t>
            </a:r>
            <a:r>
              <a:rPr lang="en-US" altLang="zh-CN" sz="2000"/>
              <a:t>,t]* path[s</a:t>
            </a:r>
            <a:r>
              <a:rPr lang="en-US" altLang="zh-CN" sz="1000"/>
              <a:t>i</a:t>
            </a:r>
            <a:r>
              <a:rPr lang="en-US" altLang="zh-CN" sz="2000"/>
              <a:t>,s</a:t>
            </a:r>
            <a:r>
              <a:rPr lang="en-US" altLang="zh-CN" sz="1000"/>
              <a:t>j</a:t>
            </a:r>
            <a:r>
              <a:rPr lang="en-US" altLang="zh-CN" sz="2000"/>
              <a:t>] * p(s</a:t>
            </a:r>
            <a:r>
              <a:rPr lang="en-US" altLang="zh-CN" sz="1000"/>
              <a:t>j</a:t>
            </a:r>
            <a:r>
              <a:rPr lang="en-US" altLang="zh-CN" sz="2000"/>
              <a:t>|s</a:t>
            </a:r>
            <a:r>
              <a:rPr lang="en-US" altLang="zh-CN" sz="1000"/>
              <a:t>i</a:t>
            </a:r>
            <a:r>
              <a:rPr lang="en-US" altLang="zh-CN" sz="2000"/>
              <a:t>);</a:t>
            </a:r>
            <a:endParaRPr lang="en-US" altLang="zh-CN"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标题 155649"/>
          <p:cNvSpPr>
            <a:spLocks noGrp="1" noRot="1"/>
          </p:cNvSpPr>
          <p:nvPr>
            <p:ph type="title"/>
          </p:nvPr>
        </p:nvSpPr>
        <p:spPr/>
        <p:txBody>
          <a:bodyPr anchor="ctr" anchorCtr="0"/>
          <a:p>
            <a:endParaRPr dirty="0"/>
          </a:p>
        </p:txBody>
      </p:sp>
      <p:sp>
        <p:nvSpPr>
          <p:cNvPr id="155651" name="文本占位符 155650"/>
          <p:cNvSpPr>
            <a:spLocks noGrp="1" noRot="1"/>
          </p:cNvSpPr>
          <p:nvPr>
            <p:ph type="body" idx="1"/>
          </p:nvPr>
        </p:nvSpPr>
        <p:spPr/>
        <p:txBody>
          <a:bodyPr/>
          <a:p>
            <a:pPr>
              <a:buNone/>
            </a:pPr>
            <a:r>
              <a:rPr lang="en-US" altLang="zh-CN" sz="2000" dirty="0"/>
              <a:t>                             </a:t>
            </a:r>
            <a:r>
              <a:rPr lang="en-US" altLang="zh-CN" sz="2000"/>
              <a:t>if ((viterbi[s</a:t>
            </a:r>
            <a:r>
              <a:rPr lang="en-US" altLang="zh-CN" sz="1000"/>
              <a:t>j</a:t>
            </a:r>
            <a:r>
              <a:rPr lang="en-US" altLang="zh-CN" sz="2000"/>
              <a:t>,t+1]=0) or (new-count&gt;viterbi[s</a:t>
            </a:r>
            <a:r>
              <a:rPr lang="en-US" altLang="zh-CN" sz="1000"/>
              <a:t>j</a:t>
            </a:r>
            <a:r>
              <a:rPr lang="en-US" altLang="zh-CN" sz="2000"/>
              <a:t>,t+1]))</a:t>
            </a:r>
            <a:endParaRPr lang="en-US" altLang="zh-CN" sz="2000"/>
          </a:p>
          <a:p>
            <a:pPr>
              <a:buNone/>
            </a:pPr>
            <a:r>
              <a:rPr lang="en-US" altLang="zh-CN" sz="2000"/>
              <a:t>                                 then</a:t>
            </a:r>
            <a:endParaRPr lang="en-US" altLang="zh-CN" sz="2000"/>
          </a:p>
          <a:p>
            <a:pPr>
              <a:buNone/>
            </a:pPr>
            <a:r>
              <a:rPr lang="en-US" altLang="zh-CN" sz="2000"/>
              <a:t>                                     begin</a:t>
            </a:r>
            <a:endParaRPr lang="en-US" altLang="zh-CN" sz="2000"/>
          </a:p>
          <a:p>
            <a:pPr>
              <a:buNone/>
            </a:pPr>
            <a:r>
              <a:rPr lang="en-US" altLang="zh-CN" sz="2000"/>
              <a:t>                                            viterbi[s</a:t>
            </a:r>
            <a:r>
              <a:rPr lang="en-US" altLang="zh-CN" sz="1000"/>
              <a:t>i</a:t>
            </a:r>
            <a:r>
              <a:rPr lang="en-US" altLang="zh-CN" sz="2000"/>
              <a:t>,t+1]:=new-count</a:t>
            </a:r>
            <a:endParaRPr lang="en-US" altLang="zh-CN" sz="2000"/>
          </a:p>
          <a:p>
            <a:pPr>
              <a:buNone/>
            </a:pPr>
            <a:r>
              <a:rPr lang="en-US" altLang="zh-CN" sz="2000"/>
              <a:t>                                            append back-pointer [s</a:t>
            </a:r>
            <a:r>
              <a:rPr lang="en-US" altLang="zh-CN" sz="1000"/>
              <a:t>j</a:t>
            </a:r>
            <a:r>
              <a:rPr lang="en-US" altLang="zh-CN" sz="2000"/>
              <a:t>,t+1] to back-pointer list</a:t>
            </a:r>
            <a:endParaRPr lang="en-US" altLang="zh-CN" sz="2000"/>
          </a:p>
          <a:p>
            <a:pPr>
              <a:buNone/>
            </a:pPr>
            <a:r>
              <a:rPr lang="en-US" altLang="zh-CN" sz="2000"/>
              <a:t>                                      end;</a:t>
            </a:r>
            <a:endParaRPr lang="en-US" altLang="zh-CN" sz="2000"/>
          </a:p>
          <a:p>
            <a:pPr>
              <a:buNone/>
            </a:pPr>
            <a:r>
              <a:rPr lang="en-US" altLang="zh-CN" sz="2000"/>
              <a:t>                              end;</a:t>
            </a:r>
            <a:endParaRPr lang="en-US" altLang="zh-CN" sz="2000"/>
          </a:p>
          <a:p>
            <a:pPr>
              <a:buNone/>
            </a:pPr>
            <a:r>
              <a:rPr lang="en-US" altLang="zh-CN" sz="2000"/>
              <a:t>         return viterbi[R,C];</a:t>
            </a:r>
            <a:endParaRPr lang="en-US" altLang="zh-CN" sz="2000"/>
          </a:p>
          <a:p>
            <a:pPr>
              <a:buNone/>
            </a:pPr>
            <a:r>
              <a:rPr lang="en-US" altLang="zh-CN" sz="2000"/>
              <a:t>         return back-pointer list</a:t>
            </a:r>
            <a:endParaRPr lang="en-US" altLang="zh-CN" sz="2000"/>
          </a:p>
          <a:p>
            <a:pPr>
              <a:buNone/>
            </a:pPr>
            <a:r>
              <a:rPr lang="en-US" altLang="zh-CN" sz="2000"/>
              <a:t>  end.</a:t>
            </a:r>
            <a:endParaRPr lang="en-US" altLang="zh-CN"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标题 132097"/>
          <p:cNvSpPr>
            <a:spLocks noGrp="1" noRot="1"/>
          </p:cNvSpPr>
          <p:nvPr>
            <p:ph type="title"/>
          </p:nvPr>
        </p:nvSpPr>
        <p:spPr/>
        <p:txBody>
          <a:bodyPr anchor="ctr" anchorCtr="0"/>
          <a:p>
            <a:r>
              <a:rPr lang="en-US" altLang="zh-CN" sz="3200"/>
              <a:t>13.1</a:t>
            </a:r>
            <a:r>
              <a:rPr lang="en-US" altLang="zh-CN"/>
              <a:t> </a:t>
            </a:r>
            <a:r>
              <a:rPr lang="en-US" altLang="zh-CN" sz="3200"/>
              <a:t>Hidden Markov Models (HMMS)</a:t>
            </a:r>
            <a:endParaRPr lang="en-US" altLang="zh-CN" sz="3200"/>
          </a:p>
        </p:txBody>
      </p:sp>
      <p:sp>
        <p:nvSpPr>
          <p:cNvPr id="3" name="文本占位符 2"/>
          <p:cNvSpPr/>
          <p:nvPr>
            <p:ph type="body" idx="1"/>
          </p:nvPr>
        </p:nvSpPr>
        <p:spPr/>
        <p:txBody>
          <a:bodyPr/>
          <a:p>
            <a:endParaRPr lang="zh-CN" altLang="en-US"/>
          </a:p>
        </p:txBody>
      </p:sp>
      <p:pic>
        <p:nvPicPr>
          <p:cNvPr id="4" name="图片 3"/>
          <p:cNvPicPr>
            <a:picLocks noChangeAspect="1"/>
          </p:cNvPicPr>
          <p:nvPr/>
        </p:nvPicPr>
        <p:blipFill>
          <a:blip r:embed="rId1"/>
          <a:srcRect l="13913" r="15295" b="14586"/>
          <a:stretch>
            <a:fillRect/>
          </a:stretch>
        </p:blipFill>
        <p:spPr>
          <a:xfrm>
            <a:off x="1043940" y="1628775"/>
            <a:ext cx="7234555" cy="49104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7" name="文本占位符 154626"/>
          <p:cNvSpPr>
            <a:spLocks noGrp="1" noRot="1"/>
          </p:cNvSpPr>
          <p:nvPr>
            <p:ph type="body" idx="1"/>
          </p:nvPr>
        </p:nvSpPr>
        <p:spPr>
          <a:xfrm>
            <a:off x="250825" y="4770438"/>
            <a:ext cx="8540750" cy="2087562"/>
          </a:xfrm>
        </p:spPr>
        <p:txBody>
          <a:bodyPr/>
          <a:p>
            <a:pPr>
              <a:buNone/>
            </a:pPr>
            <a:r>
              <a:rPr lang="en-US" altLang="zh-CN" sz="2000" dirty="0"/>
              <a:t>  </a:t>
            </a:r>
            <a:r>
              <a:rPr lang="en-US" altLang="zh-CN" sz="2400"/>
              <a:t>Figure 13.8 A trace of the Viterbi algorithm on several of the paths of Figure 13.7. Rows report the maximum value for Viterbi on each word for each input value (top row). Adapted from Jurafsky and Martin (2008).</a:t>
            </a:r>
            <a:endParaRPr lang="en-US" altLang="zh-CN" sz="2400"/>
          </a:p>
        </p:txBody>
      </p:sp>
      <p:graphicFrame>
        <p:nvGraphicFramePr>
          <p:cNvPr id="154749" name="表格 154748"/>
          <p:cNvGraphicFramePr/>
          <p:nvPr/>
        </p:nvGraphicFramePr>
        <p:xfrm>
          <a:off x="539750" y="981075"/>
          <a:ext cx="7561263" cy="3381375"/>
        </p:xfrm>
        <a:graphic>
          <a:graphicData uri="http://schemas.openxmlformats.org/drawingml/2006/table">
            <a:tbl>
              <a:tblPr/>
              <a:tblGrid>
                <a:gridCol w="1417638"/>
                <a:gridCol w="874712"/>
                <a:gridCol w="1492250"/>
                <a:gridCol w="1538288"/>
                <a:gridCol w="1314450"/>
                <a:gridCol w="923925"/>
              </a:tblGrid>
              <a:tr h="33496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Start=1.0</a:t>
                      </a:r>
                      <a:endParaRPr lang="zh-CN" altLang="en-US" sz="16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n</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iy</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end</a:t>
                      </a:r>
                      <a:endParaRPr lang="zh-CN" altLang="en-US" sz="16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7786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nSpc>
                          <a:spcPct val="50000"/>
                        </a:lnSpc>
                        <a:buNone/>
                      </a:pPr>
                      <a:r>
                        <a:rPr lang="en-US" altLang="zh-CN" sz="1600"/>
                        <a:t>neat</a:t>
                      </a:r>
                      <a:endParaRPr lang="en-US" altLang="zh-CN" sz="1600"/>
                    </a:p>
                    <a:p>
                      <a:pPr marL="0" lvl="0" indent="0">
                        <a:lnSpc>
                          <a:spcPct val="50000"/>
                        </a:lnSpc>
                        <a:buNone/>
                      </a:pPr>
                      <a:r>
                        <a:rPr lang="en-US" altLang="zh-CN" sz="1600"/>
                        <a:t>.00013</a:t>
                      </a:r>
                      <a:endParaRPr lang="en-US" altLang="zh-CN" sz="1600"/>
                    </a:p>
                    <a:p>
                      <a:pPr marL="0" lvl="0" indent="0">
                        <a:lnSpc>
                          <a:spcPct val="50000"/>
                        </a:lnSpc>
                        <a:buNone/>
                      </a:pPr>
                      <a:r>
                        <a:rPr lang="en-US" altLang="zh-CN" sz="1600"/>
                        <a:t>2 paths</a:t>
                      </a:r>
                      <a:endParaRPr lang="zh-CN" altLang="en-US" sz="16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1.0</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1.0x .00013</a:t>
                      </a:r>
                      <a:endParaRPr lang="en-US" altLang="zh-CN" sz="1600"/>
                    </a:p>
                    <a:p>
                      <a:pPr marL="0" lvl="0" indent="0">
                        <a:buNone/>
                      </a:pPr>
                      <a:r>
                        <a:rPr lang="en-US" altLang="zh-CN" sz="1600"/>
                        <a:t>=.00013</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.00013x1.0</a:t>
                      </a:r>
                      <a:endParaRPr lang="en-US" altLang="zh-CN" sz="1600"/>
                    </a:p>
                    <a:p>
                      <a:pPr marL="0" lvl="0" indent="0">
                        <a:buNone/>
                      </a:pPr>
                      <a:r>
                        <a:rPr lang="en-US" altLang="zh-CN" sz="1600"/>
                        <a:t>=.00013</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.00013x .52</a:t>
                      </a:r>
                      <a:endParaRPr lang="en-US" altLang="zh-CN" sz="1600"/>
                    </a:p>
                    <a:p>
                      <a:pPr marL="0" lvl="0" indent="0">
                        <a:lnSpc>
                          <a:spcPct val="50000"/>
                        </a:lnSpc>
                        <a:buNone/>
                      </a:pPr>
                      <a:r>
                        <a:rPr lang="en-US" altLang="zh-CN" sz="1600"/>
                        <a:t>=.000067</a:t>
                      </a:r>
                      <a:endParaRPr lang="en-US" altLang="zh-CN" sz="1600"/>
                    </a:p>
                    <a:p>
                      <a:pPr marL="0" lvl="0" indent="0">
                        <a:lnSpc>
                          <a:spcPct val="50000"/>
                        </a:lnSpc>
                        <a:buNone/>
                      </a:pPr>
                      <a:r>
                        <a:rPr lang="en-US" altLang="zh-CN" sz="1600"/>
                        <a:t>(2 paths)</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6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7786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need</a:t>
                      </a:r>
                      <a:endParaRPr lang="en-US" altLang="zh-CN" sz="1600"/>
                    </a:p>
                    <a:p>
                      <a:pPr marL="0" lvl="0" indent="0">
                        <a:lnSpc>
                          <a:spcPct val="50000"/>
                        </a:lnSpc>
                        <a:buNone/>
                      </a:pPr>
                      <a:r>
                        <a:rPr lang="en-US" altLang="zh-CN" sz="1600"/>
                        <a:t>.00056</a:t>
                      </a:r>
                      <a:endParaRPr lang="en-US" altLang="zh-CN" sz="1600"/>
                    </a:p>
                    <a:p>
                      <a:pPr marL="0" lvl="0" indent="0">
                        <a:lnSpc>
                          <a:spcPct val="50000"/>
                        </a:lnSpc>
                        <a:buNone/>
                      </a:pPr>
                      <a:r>
                        <a:rPr lang="en-US" altLang="zh-CN" sz="1600"/>
                        <a:t>2 paths</a:t>
                      </a:r>
                      <a:endParaRPr lang="zh-CN" altLang="en-US" sz="16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1.0</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1.0x .00056</a:t>
                      </a:r>
                      <a:endParaRPr lang="en-US" altLang="zh-CN" sz="1600"/>
                    </a:p>
                    <a:p>
                      <a:pPr marL="0" lvl="0" indent="0">
                        <a:buNone/>
                      </a:pPr>
                      <a:r>
                        <a:rPr lang="en-US" altLang="zh-CN" sz="1600"/>
                        <a:t>=.00056</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.00056x 1.0</a:t>
                      </a:r>
                      <a:endParaRPr lang="en-US" altLang="zh-CN" sz="1600"/>
                    </a:p>
                    <a:p>
                      <a:pPr marL="0" lvl="0" indent="0">
                        <a:buNone/>
                      </a:pPr>
                      <a:r>
                        <a:rPr lang="en-US" altLang="zh-CN" sz="1600"/>
                        <a:t>=.00056</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.00056x.11</a:t>
                      </a:r>
                      <a:endParaRPr lang="en-US" altLang="zh-CN" sz="1600"/>
                    </a:p>
                    <a:p>
                      <a:pPr marL="0" lvl="0" indent="0">
                        <a:lnSpc>
                          <a:spcPct val="50000"/>
                        </a:lnSpc>
                        <a:buNone/>
                      </a:pPr>
                      <a:r>
                        <a:rPr lang="en-US" altLang="zh-CN" sz="1600"/>
                        <a:t>=.000062</a:t>
                      </a:r>
                      <a:endParaRPr lang="en-US" altLang="zh-CN" sz="1600"/>
                    </a:p>
                    <a:p>
                      <a:pPr marL="0" lvl="0" indent="0">
                        <a:lnSpc>
                          <a:spcPct val="50000"/>
                        </a:lnSpc>
                        <a:buNone/>
                      </a:pPr>
                      <a:r>
                        <a:rPr lang="en-US" altLang="zh-CN" sz="1600"/>
                        <a:t>(2 paths)</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6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7786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new</a:t>
                      </a:r>
                      <a:endParaRPr lang="en-US" altLang="zh-CN" sz="1600"/>
                    </a:p>
                    <a:p>
                      <a:pPr marL="0" lvl="0" indent="0">
                        <a:lnSpc>
                          <a:spcPct val="50000"/>
                        </a:lnSpc>
                        <a:buNone/>
                      </a:pPr>
                      <a:r>
                        <a:rPr lang="en-US" altLang="zh-CN" sz="1600"/>
                        <a:t>.001</a:t>
                      </a:r>
                      <a:endParaRPr lang="en-US" altLang="zh-CN" sz="1600"/>
                    </a:p>
                    <a:p>
                      <a:pPr marL="0" lvl="0" indent="0">
                        <a:lnSpc>
                          <a:spcPct val="50000"/>
                        </a:lnSpc>
                        <a:buNone/>
                      </a:pPr>
                      <a:r>
                        <a:rPr lang="en-US" altLang="zh-CN" sz="1600"/>
                        <a:t>2 paths</a:t>
                      </a:r>
                      <a:endParaRPr lang="zh-CN" altLang="en-US" sz="16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1.0</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1.0x .001</a:t>
                      </a:r>
                      <a:endParaRPr lang="en-US" altLang="zh-CN" sz="1600"/>
                    </a:p>
                    <a:p>
                      <a:pPr marL="0" lvl="0" indent="0">
                        <a:buNone/>
                      </a:pPr>
                      <a:r>
                        <a:rPr lang="en-US" altLang="zh-CN" sz="1600"/>
                        <a:t>=.001</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.001x .36</a:t>
                      </a:r>
                      <a:endParaRPr lang="en-US" altLang="zh-CN" sz="1600"/>
                    </a:p>
                    <a:p>
                      <a:pPr marL="0" lvl="0" indent="0">
                        <a:lnSpc>
                          <a:spcPct val="50000"/>
                        </a:lnSpc>
                        <a:buNone/>
                      </a:pPr>
                      <a:r>
                        <a:rPr lang="en-US" altLang="zh-CN" sz="1600"/>
                        <a:t>=.00036</a:t>
                      </a:r>
                      <a:endParaRPr lang="en-US" altLang="zh-CN" sz="1600"/>
                    </a:p>
                    <a:p>
                      <a:pPr marL="0" lvl="0" indent="0">
                        <a:lnSpc>
                          <a:spcPct val="50000"/>
                        </a:lnSpc>
                        <a:buNone/>
                      </a:pPr>
                      <a:r>
                        <a:rPr lang="en-US" altLang="zh-CN" sz="1600"/>
                        <a:t>(2 paths)</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.00036x1.0</a:t>
                      </a:r>
                      <a:endParaRPr lang="en-US" altLang="zh-CN" sz="1600"/>
                    </a:p>
                    <a:p>
                      <a:pPr marL="0" lvl="0" indent="0">
                        <a:buNone/>
                      </a:pPr>
                      <a:r>
                        <a:rPr lang="en-US" altLang="zh-CN" sz="1600"/>
                        <a:t>=.00036</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6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67786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knee</a:t>
                      </a:r>
                      <a:endParaRPr lang="en-US" altLang="zh-CN" sz="1600"/>
                    </a:p>
                    <a:p>
                      <a:pPr marL="0" lvl="0" indent="0">
                        <a:lnSpc>
                          <a:spcPct val="50000"/>
                        </a:lnSpc>
                        <a:buNone/>
                      </a:pPr>
                      <a:r>
                        <a:rPr lang="en-US" altLang="zh-CN" sz="1600"/>
                        <a:t>.000024</a:t>
                      </a:r>
                      <a:endParaRPr lang="en-US" altLang="zh-CN" sz="1600"/>
                    </a:p>
                    <a:p>
                      <a:pPr marL="0" lvl="0" indent="0">
                        <a:lnSpc>
                          <a:spcPct val="50000"/>
                        </a:lnSpc>
                        <a:buNone/>
                      </a:pPr>
                      <a:r>
                        <a:rPr lang="en-US" altLang="zh-CN" sz="1600"/>
                        <a:t>1 path</a:t>
                      </a:r>
                      <a:endParaRPr lang="zh-CN" altLang="en-US" sz="16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1.0</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1.0x .000024</a:t>
                      </a:r>
                      <a:endParaRPr lang="en-US" altLang="zh-CN" sz="1600"/>
                    </a:p>
                    <a:p>
                      <a:pPr marL="0" lvl="0" indent="0">
                        <a:buNone/>
                      </a:pPr>
                      <a:r>
                        <a:rPr lang="en-US" altLang="zh-CN" sz="1600"/>
                        <a:t>=.000024</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.000024x1.0</a:t>
                      </a:r>
                      <a:endParaRPr lang="en-US" altLang="zh-CN" sz="1600"/>
                    </a:p>
                    <a:p>
                      <a:pPr marL="0" lvl="0" indent="0">
                        <a:buNone/>
                      </a:pPr>
                      <a:r>
                        <a:rPr lang="en-US" altLang="zh-CN" sz="1600"/>
                        <a:t>=.000024</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.000024x1.0</a:t>
                      </a:r>
                      <a:endParaRPr lang="en-US" altLang="zh-CN" sz="1600"/>
                    </a:p>
                    <a:p>
                      <a:pPr marL="0" lvl="0" indent="0">
                        <a:buNone/>
                      </a:pPr>
                      <a:r>
                        <a:rPr lang="en-US" altLang="zh-CN" sz="1600"/>
                        <a:t>=.000024</a:t>
                      </a:r>
                      <a:endParaRPr lang="zh-CN" altLang="en-US" sz="16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6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3496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Total best</a:t>
                      </a:r>
                      <a:endParaRPr lang="zh-CN" altLang="en-US" sz="16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6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600"/>
                        <a:t>.00036</a:t>
                      </a:r>
                      <a:endParaRPr lang="zh-CN" altLang="en-US" sz="16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标题 153601"/>
          <p:cNvSpPr>
            <a:spLocks noGrp="1" noRot="1"/>
          </p:cNvSpPr>
          <p:nvPr>
            <p:ph type="title"/>
          </p:nvPr>
        </p:nvSpPr>
        <p:spPr/>
        <p:txBody>
          <a:bodyPr anchor="ctr" anchorCtr="0"/>
          <a:p>
            <a:r>
              <a:rPr lang="en-US" altLang="zh-CN" sz="3200"/>
              <a:t>13.2 Dynamic Bayesian Networks and Learning</a:t>
            </a:r>
            <a:endParaRPr lang="en-US" altLang="zh-CN" sz="3200"/>
          </a:p>
        </p:txBody>
      </p:sp>
      <p:sp>
        <p:nvSpPr>
          <p:cNvPr id="153603" name="文本占位符 153602"/>
          <p:cNvSpPr>
            <a:spLocks noGrp="1" noRot="1"/>
          </p:cNvSpPr>
          <p:nvPr>
            <p:ph type="body" idx="1"/>
          </p:nvPr>
        </p:nvSpPr>
        <p:spPr/>
        <p:txBody>
          <a:bodyPr/>
          <a:p>
            <a:r>
              <a:rPr lang="en-US" altLang="zh-CN" sz="2400"/>
              <a:t>In Section 13.2 we describe two different approaches to learning, </a:t>
            </a:r>
            <a:r>
              <a:rPr lang="en-US" altLang="zh-CN" sz="2400">
                <a:solidFill>
                  <a:srgbClr val="FF0000"/>
                </a:solidFill>
              </a:rPr>
              <a:t>structure learning and parameter learning</a:t>
            </a:r>
            <a:r>
              <a:rPr lang="en-US" altLang="zh-CN" sz="2400"/>
              <a:t>, in the context of graphical models.</a:t>
            </a:r>
            <a:endParaRPr lang="en-US" altLang="zh-CN" sz="2400"/>
          </a:p>
          <a:p>
            <a:r>
              <a:rPr lang="en-US" altLang="zh-CN" sz="2400"/>
              <a:t>In Section 13.3 we explain how Markov models can be used for decision support by introducing the Markov decision process (or MDP) and the partially observed MDP ( or POMDP).</a:t>
            </a:r>
            <a:endParaRPr lang="en-US" altLang="zh-CN"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标题 164865"/>
          <p:cNvSpPr>
            <a:spLocks noGrp="1" noRot="1"/>
          </p:cNvSpPr>
          <p:nvPr>
            <p:ph type="title"/>
          </p:nvPr>
        </p:nvSpPr>
        <p:spPr/>
        <p:txBody>
          <a:bodyPr anchor="ctr" anchorCtr="0"/>
          <a:p>
            <a:r>
              <a:rPr lang="en-US" altLang="zh-CN" sz="3200"/>
              <a:t>13.2.1 Dynamic Bayesian Networks</a:t>
            </a:r>
            <a:endParaRPr lang="en-US" altLang="zh-CN" sz="3200"/>
          </a:p>
        </p:txBody>
      </p:sp>
      <p:sp>
        <p:nvSpPr>
          <p:cNvPr id="164867" name="文本占位符 164866"/>
          <p:cNvSpPr>
            <a:spLocks noGrp="1" noRot="1"/>
          </p:cNvSpPr>
          <p:nvPr>
            <p:ph type="body" idx="1"/>
          </p:nvPr>
        </p:nvSpPr>
        <p:spPr/>
        <p:txBody>
          <a:bodyPr/>
          <a:p>
            <a:r>
              <a:rPr lang="en-US" altLang="zh-CN" sz="2400"/>
              <a:t>Briefly, a dynamic, sometimes called temporal, Bayesian network is a sequence of identical Bayesian networks whose nodes are linked in the (directed) dimension of time.</a:t>
            </a:r>
            <a:endParaRPr lang="en-US" altLang="zh-CN" sz="2400"/>
          </a:p>
          <a:p>
            <a:r>
              <a:rPr lang="en-US" altLang="zh-CN" sz="2400"/>
              <a:t>The individual BNs that make up the DBNs are not dynamic in the sense that they themselves do not change with time, the stationarity assumption, but they still support the modeling of dynamic processes.</a:t>
            </a:r>
            <a:endParaRPr lang="en-US" altLang="zh-CN" sz="2400"/>
          </a:p>
        </p:txBody>
      </p:sp>
      <p:pic>
        <p:nvPicPr>
          <p:cNvPr id="2" name="图片 1"/>
          <p:cNvPicPr>
            <a:picLocks noChangeAspect="1"/>
          </p:cNvPicPr>
          <p:nvPr/>
        </p:nvPicPr>
        <p:blipFill>
          <a:blip r:embed="rId1"/>
          <a:stretch>
            <a:fillRect/>
          </a:stretch>
        </p:blipFill>
        <p:spPr>
          <a:xfrm>
            <a:off x="755650" y="4940935"/>
            <a:ext cx="7800340" cy="13455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标题 163841"/>
          <p:cNvSpPr>
            <a:spLocks noGrp="1" noRot="1"/>
          </p:cNvSpPr>
          <p:nvPr>
            <p:ph type="title"/>
          </p:nvPr>
        </p:nvSpPr>
        <p:spPr/>
        <p:txBody>
          <a:bodyPr anchor="ctr" anchorCtr="0"/>
          <a:p>
            <a:endParaRPr dirty="0"/>
          </a:p>
        </p:txBody>
      </p:sp>
      <p:sp>
        <p:nvSpPr>
          <p:cNvPr id="163843" name="文本占位符 163842"/>
          <p:cNvSpPr>
            <a:spLocks noGrp="1" noRot="1"/>
          </p:cNvSpPr>
          <p:nvPr>
            <p:ph type="body" idx="1"/>
          </p:nvPr>
        </p:nvSpPr>
        <p:spPr/>
        <p:txBody>
          <a:bodyPr/>
          <a:p>
            <a:r>
              <a:rPr lang="en-US" altLang="zh-CN" sz="2400"/>
              <a:t>At each time period (slice), a DBN is akin to a static BBN that has a set Q</a:t>
            </a:r>
            <a:r>
              <a:rPr lang="en-US" altLang="zh-CN" sz="1000"/>
              <a:t>t</a:t>
            </a:r>
            <a:r>
              <a:rPr lang="en-US" altLang="zh-CN" sz="2400"/>
              <a:t>, of N</a:t>
            </a:r>
            <a:r>
              <a:rPr lang="en-US" altLang="zh-CN" sz="1000"/>
              <a:t>h</a:t>
            </a:r>
            <a:r>
              <a:rPr lang="en-US" altLang="zh-CN" sz="2400"/>
              <a:t> random variables representing the hidden states and a set O</a:t>
            </a:r>
            <a:r>
              <a:rPr lang="en-US" altLang="zh-CN" sz="1000"/>
              <a:t>t</a:t>
            </a:r>
            <a:r>
              <a:rPr lang="en-US" altLang="zh-CN" sz="2400"/>
              <a:t> of N</a:t>
            </a:r>
            <a:r>
              <a:rPr lang="en-US" altLang="zh-CN" sz="1000"/>
              <a:t>o</a:t>
            </a:r>
            <a:r>
              <a:rPr lang="en-US" altLang="zh-CN" sz="2400"/>
              <a:t> random variables representing the states that are observable.</a:t>
            </a:r>
            <a:endParaRPr lang="en-US" altLang="zh-CN" sz="2400"/>
          </a:p>
          <a:p>
            <a:r>
              <a:rPr lang="en-US" altLang="zh-CN" sz="2400"/>
              <a:t>The notation (1:N) means for all variables 1 through N:</a:t>
            </a:r>
            <a:endParaRPr lang="en-US" altLang="zh-CN" sz="2400"/>
          </a:p>
          <a:p>
            <a:pPr>
              <a:buNone/>
            </a:pPr>
            <a:r>
              <a:rPr lang="en-US" altLang="zh-CN" sz="2400"/>
              <a:t>    </a:t>
            </a:r>
            <a:endParaRPr lang="en-US" altLang="zh-CN" sz="2400"/>
          </a:p>
          <a:p>
            <a:pPr>
              <a:buNone/>
            </a:pPr>
            <a:endParaRPr lang="en-US" altLang="zh-CN" sz="2400"/>
          </a:p>
          <a:p>
            <a:pPr>
              <a:buNone/>
            </a:pPr>
            <a:r>
              <a:rPr lang="en-US" altLang="zh-CN" sz="2400"/>
              <a:t>     where Z</a:t>
            </a:r>
            <a:r>
              <a:rPr lang="en-US" altLang="zh-CN" sz="1000"/>
              <a:t>t</a:t>
            </a:r>
            <a:r>
              <a:rPr lang="en-US" altLang="zh-CN" sz="2400"/>
              <a:t>(i) is the ith node in time slice t, Pa(Z</a:t>
            </a:r>
            <a:r>
              <a:rPr lang="en-US" altLang="zh-CN" sz="1000"/>
              <a:t>t</a:t>
            </a:r>
            <a:r>
              <a:rPr lang="en-US" altLang="zh-CN" sz="2400"/>
              <a:t>(i)) are the parents of Z</a:t>
            </a:r>
            <a:r>
              <a:rPr lang="en-US" altLang="zh-CN" sz="1000"/>
              <a:t>t</a:t>
            </a:r>
            <a:r>
              <a:rPr lang="en-US" altLang="zh-CN" sz="2400"/>
              <a:t>(i) and N=N</a:t>
            </a:r>
            <a:r>
              <a:rPr lang="en-US" altLang="zh-CN" sz="1000"/>
              <a:t>h</a:t>
            </a:r>
            <a:r>
              <a:rPr lang="en-US" altLang="zh-CN" sz="2400"/>
              <a:t>+ N</a:t>
            </a:r>
            <a:r>
              <a:rPr lang="en-US" altLang="zh-CN" sz="1000"/>
              <a:t>o</a:t>
            </a:r>
            <a:r>
              <a:rPr lang="en-US" altLang="zh-CN" sz="2400"/>
              <a:t>.</a:t>
            </a:r>
            <a:endParaRPr lang="en-US" altLang="zh-CN" sz="2400"/>
          </a:p>
        </p:txBody>
      </p:sp>
      <p:graphicFrame>
        <p:nvGraphicFramePr>
          <p:cNvPr id="163844" name="对象 163843"/>
          <p:cNvGraphicFramePr/>
          <p:nvPr/>
        </p:nvGraphicFramePr>
        <p:xfrm>
          <a:off x="684213" y="3860800"/>
          <a:ext cx="5327650" cy="747713"/>
        </p:xfrm>
        <a:graphic>
          <a:graphicData uri="http://schemas.openxmlformats.org/presentationml/2006/ole">
            <mc:AlternateContent xmlns:mc="http://schemas.openxmlformats.org/markup-compatibility/2006">
              <mc:Choice xmlns:v="urn:schemas-microsoft-com:vml" Requires="v">
                <p:oleObj spid="_x0000_s3091" name="" r:id="rId1" imgW="2995930" imgH="431800" progId="Equation.3">
                  <p:embed/>
                </p:oleObj>
              </mc:Choice>
              <mc:Fallback>
                <p:oleObj name="" r:id="rId1" imgW="2995930" imgH="431800" progId="Equation.3">
                  <p:embed/>
                  <p:pic>
                    <p:nvPicPr>
                      <p:cNvPr id="0" name="图片 3090"/>
                      <p:cNvPicPr/>
                      <p:nvPr/>
                    </p:nvPicPr>
                    <p:blipFill>
                      <a:blip r:embed="rId2"/>
                      <a:stretch>
                        <a:fillRect/>
                      </a:stretch>
                    </p:blipFill>
                    <p:spPr>
                      <a:xfrm>
                        <a:off x="684213" y="3860800"/>
                        <a:ext cx="5327650" cy="747713"/>
                      </a:xfrm>
                      <a:prstGeom prst="rect">
                        <a:avLst/>
                      </a:prstGeom>
                      <a:noFill/>
                      <a:ln w="38100">
                        <a:noFill/>
                        <a:miter/>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标题 162817"/>
          <p:cNvSpPr>
            <a:spLocks noGrp="1" noRot="1"/>
          </p:cNvSpPr>
          <p:nvPr>
            <p:ph type="title"/>
          </p:nvPr>
        </p:nvSpPr>
        <p:spPr/>
        <p:txBody>
          <a:bodyPr anchor="ctr" anchorCtr="0"/>
          <a:p>
            <a:endParaRPr dirty="0"/>
          </a:p>
        </p:txBody>
      </p:sp>
      <p:sp>
        <p:nvSpPr>
          <p:cNvPr id="162819" name="文本占位符 162818"/>
          <p:cNvSpPr>
            <a:spLocks noGrp="1" noRot="1"/>
          </p:cNvSpPr>
          <p:nvPr>
            <p:ph type="body" idx="1"/>
          </p:nvPr>
        </p:nvSpPr>
        <p:spPr>
          <a:xfrm>
            <a:off x="304800" y="1981200"/>
            <a:ext cx="8540750" cy="584200"/>
          </a:xfrm>
        </p:spPr>
        <p:txBody>
          <a:bodyPr/>
          <a:p>
            <a:r>
              <a:rPr lang="en-US" altLang="zh-CN" sz="2400"/>
              <a:t>We show two time slices of a simple DBN in Figure 13.9.</a:t>
            </a:r>
            <a:endParaRPr lang="en-US" altLang="zh-CN" sz="2400"/>
          </a:p>
        </p:txBody>
      </p:sp>
      <p:grpSp>
        <p:nvGrpSpPr>
          <p:cNvPr id="162835" name="组合 162834"/>
          <p:cNvGrpSpPr/>
          <p:nvPr/>
        </p:nvGrpSpPr>
        <p:grpSpPr>
          <a:xfrm>
            <a:off x="900113" y="2708275"/>
            <a:ext cx="6335712" cy="1874838"/>
            <a:chOff x="567" y="1706"/>
            <a:chExt cx="3991" cy="1181"/>
          </a:xfrm>
        </p:grpSpPr>
        <p:sp>
          <p:nvSpPr>
            <p:cNvPr id="162820" name="椭圆 162819"/>
            <p:cNvSpPr/>
            <p:nvPr/>
          </p:nvSpPr>
          <p:spPr>
            <a:xfrm>
              <a:off x="1020" y="1706"/>
              <a:ext cx="499" cy="409"/>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62821" name="椭圆 162820"/>
            <p:cNvSpPr/>
            <p:nvPr/>
          </p:nvSpPr>
          <p:spPr>
            <a:xfrm>
              <a:off x="1610" y="2478"/>
              <a:ext cx="499" cy="409"/>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62822" name="椭圆 162821"/>
            <p:cNvSpPr/>
            <p:nvPr/>
          </p:nvSpPr>
          <p:spPr>
            <a:xfrm>
              <a:off x="567" y="2478"/>
              <a:ext cx="499" cy="409"/>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62823" name="椭圆 162822"/>
            <p:cNvSpPr/>
            <p:nvPr/>
          </p:nvSpPr>
          <p:spPr>
            <a:xfrm>
              <a:off x="4059" y="2387"/>
              <a:ext cx="499" cy="409"/>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62824" name="椭圆 162823"/>
            <p:cNvSpPr/>
            <p:nvPr/>
          </p:nvSpPr>
          <p:spPr>
            <a:xfrm>
              <a:off x="2971" y="2432"/>
              <a:ext cx="499" cy="409"/>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62825" name="椭圆 162824"/>
            <p:cNvSpPr/>
            <p:nvPr/>
          </p:nvSpPr>
          <p:spPr>
            <a:xfrm>
              <a:off x="3470" y="1706"/>
              <a:ext cx="499" cy="409"/>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62826" name="直接连接符 162825"/>
            <p:cNvSpPr/>
            <p:nvPr/>
          </p:nvSpPr>
          <p:spPr>
            <a:xfrm>
              <a:off x="748" y="1933"/>
              <a:ext cx="272" cy="0"/>
            </a:xfrm>
            <a:prstGeom prst="line">
              <a:avLst/>
            </a:prstGeom>
            <a:ln w="12700" cap="sq" cmpd="sng">
              <a:solidFill>
                <a:schemeClr val="tx1"/>
              </a:solidFill>
              <a:prstDash val="solid"/>
              <a:headEnd type="none" w="med" len="med"/>
              <a:tailEnd type="triangle" w="med" len="med"/>
            </a:ln>
          </p:spPr>
        </p:sp>
        <p:sp>
          <p:nvSpPr>
            <p:cNvPr id="162827" name="直接连接符 162826"/>
            <p:cNvSpPr/>
            <p:nvPr/>
          </p:nvSpPr>
          <p:spPr>
            <a:xfrm flipH="1">
              <a:off x="884" y="2069"/>
              <a:ext cx="227" cy="409"/>
            </a:xfrm>
            <a:prstGeom prst="line">
              <a:avLst/>
            </a:prstGeom>
            <a:ln w="12700" cap="sq" cmpd="sng">
              <a:solidFill>
                <a:schemeClr val="tx1"/>
              </a:solidFill>
              <a:prstDash val="solid"/>
              <a:headEnd type="none" w="med" len="med"/>
              <a:tailEnd type="triangle" w="med" len="med"/>
            </a:ln>
          </p:spPr>
        </p:sp>
        <p:sp>
          <p:nvSpPr>
            <p:cNvPr id="162828" name="直接连接符 162827"/>
            <p:cNvSpPr/>
            <p:nvPr/>
          </p:nvSpPr>
          <p:spPr>
            <a:xfrm>
              <a:off x="1429" y="2069"/>
              <a:ext cx="272" cy="454"/>
            </a:xfrm>
            <a:prstGeom prst="line">
              <a:avLst/>
            </a:prstGeom>
            <a:ln w="12700" cap="sq" cmpd="sng">
              <a:solidFill>
                <a:schemeClr val="tx1"/>
              </a:solidFill>
              <a:prstDash val="solid"/>
              <a:headEnd type="none" w="med" len="med"/>
              <a:tailEnd type="triangle" w="med" len="med"/>
            </a:ln>
          </p:spPr>
        </p:sp>
        <p:sp>
          <p:nvSpPr>
            <p:cNvPr id="162829" name="直接连接符 162828"/>
            <p:cNvSpPr/>
            <p:nvPr/>
          </p:nvSpPr>
          <p:spPr>
            <a:xfrm>
              <a:off x="1066" y="2659"/>
              <a:ext cx="544" cy="0"/>
            </a:xfrm>
            <a:prstGeom prst="line">
              <a:avLst/>
            </a:prstGeom>
            <a:ln w="12700" cap="sq" cmpd="sng">
              <a:solidFill>
                <a:schemeClr val="tx1"/>
              </a:solidFill>
              <a:prstDash val="solid"/>
              <a:headEnd type="none" w="med" len="med"/>
              <a:tailEnd type="triangle" w="med" len="med"/>
            </a:ln>
          </p:spPr>
        </p:sp>
        <p:sp>
          <p:nvSpPr>
            <p:cNvPr id="162830" name="直接连接符 162829"/>
            <p:cNvSpPr/>
            <p:nvPr/>
          </p:nvSpPr>
          <p:spPr>
            <a:xfrm>
              <a:off x="1519" y="1888"/>
              <a:ext cx="1951" cy="0"/>
            </a:xfrm>
            <a:prstGeom prst="line">
              <a:avLst/>
            </a:prstGeom>
            <a:ln w="12700" cap="sq" cmpd="sng">
              <a:solidFill>
                <a:schemeClr val="tx1"/>
              </a:solidFill>
              <a:prstDash val="solid"/>
              <a:headEnd type="none" w="med" len="med"/>
              <a:tailEnd type="triangle" w="med" len="med"/>
            </a:ln>
          </p:spPr>
        </p:sp>
        <p:sp>
          <p:nvSpPr>
            <p:cNvPr id="162831" name="直接连接符 162830"/>
            <p:cNvSpPr/>
            <p:nvPr/>
          </p:nvSpPr>
          <p:spPr>
            <a:xfrm flipH="1">
              <a:off x="3379" y="2069"/>
              <a:ext cx="227" cy="409"/>
            </a:xfrm>
            <a:prstGeom prst="line">
              <a:avLst/>
            </a:prstGeom>
            <a:ln w="12700" cap="sq" cmpd="sng">
              <a:solidFill>
                <a:schemeClr val="tx1"/>
              </a:solidFill>
              <a:prstDash val="solid"/>
              <a:headEnd type="none" w="med" len="med"/>
              <a:tailEnd type="triangle" w="med" len="med"/>
            </a:ln>
          </p:spPr>
        </p:sp>
        <p:sp>
          <p:nvSpPr>
            <p:cNvPr id="162832" name="直接连接符 162831"/>
            <p:cNvSpPr/>
            <p:nvPr/>
          </p:nvSpPr>
          <p:spPr>
            <a:xfrm>
              <a:off x="3470" y="2614"/>
              <a:ext cx="589" cy="0"/>
            </a:xfrm>
            <a:prstGeom prst="line">
              <a:avLst/>
            </a:prstGeom>
            <a:ln w="12700" cap="sq" cmpd="sng">
              <a:solidFill>
                <a:schemeClr val="tx1"/>
              </a:solidFill>
              <a:prstDash val="solid"/>
              <a:headEnd type="none" w="med" len="med"/>
              <a:tailEnd type="triangle" w="med" len="med"/>
            </a:ln>
          </p:spPr>
        </p:sp>
        <p:sp>
          <p:nvSpPr>
            <p:cNvPr id="162833" name="直接连接符 162832"/>
            <p:cNvSpPr/>
            <p:nvPr/>
          </p:nvSpPr>
          <p:spPr>
            <a:xfrm>
              <a:off x="3923" y="2024"/>
              <a:ext cx="272" cy="408"/>
            </a:xfrm>
            <a:prstGeom prst="line">
              <a:avLst/>
            </a:prstGeom>
            <a:ln w="12700" cap="sq" cmpd="sng">
              <a:solidFill>
                <a:schemeClr val="tx1"/>
              </a:solidFill>
              <a:prstDash val="solid"/>
              <a:headEnd type="none" w="med" len="med"/>
              <a:tailEnd type="triangle" w="med" len="med"/>
            </a:ln>
          </p:spPr>
        </p:sp>
        <p:sp>
          <p:nvSpPr>
            <p:cNvPr id="162834" name="直接连接符 162833"/>
            <p:cNvSpPr/>
            <p:nvPr/>
          </p:nvSpPr>
          <p:spPr>
            <a:xfrm>
              <a:off x="3969" y="1888"/>
              <a:ext cx="317" cy="0"/>
            </a:xfrm>
            <a:prstGeom prst="line">
              <a:avLst/>
            </a:prstGeom>
            <a:ln w="12700" cap="sq" cmpd="sng">
              <a:solidFill>
                <a:schemeClr val="tx1"/>
              </a:solidFill>
              <a:prstDash val="solid"/>
              <a:headEnd type="none" w="med" len="med"/>
              <a:tailEnd type="triangle" w="med" len="med"/>
            </a:ln>
          </p:spPr>
        </p:sp>
      </p:grpSp>
      <p:sp>
        <p:nvSpPr>
          <p:cNvPr id="162836" name="文本框 162835"/>
          <p:cNvSpPr txBox="1"/>
          <p:nvPr/>
        </p:nvSpPr>
        <p:spPr>
          <a:xfrm>
            <a:off x="1692275" y="2852738"/>
            <a:ext cx="647700" cy="366712"/>
          </a:xfrm>
          <a:prstGeom prst="rect">
            <a:avLst/>
          </a:prstGeom>
          <a:noFill/>
          <a:ln w="12700">
            <a:noFill/>
          </a:ln>
        </p:spPr>
        <p:txBody>
          <a:bodyPr>
            <a:spAutoFit/>
          </a:bodyPr>
          <a:p>
            <a:pPr>
              <a:spcBef>
                <a:spcPct val="50000"/>
              </a:spcBef>
            </a:pPr>
            <a:endParaRPr dirty="0">
              <a:latin typeface="Arial" panose="020B0604020202020204" pitchFamily="34" charset="0"/>
            </a:endParaRPr>
          </a:p>
        </p:txBody>
      </p:sp>
      <p:graphicFrame>
        <p:nvGraphicFramePr>
          <p:cNvPr id="162837" name="对象 162836"/>
          <p:cNvGraphicFramePr/>
          <p:nvPr/>
        </p:nvGraphicFramePr>
        <p:xfrm>
          <a:off x="1763713" y="2708275"/>
          <a:ext cx="576262" cy="495300"/>
        </p:xfrm>
        <a:graphic>
          <a:graphicData uri="http://schemas.openxmlformats.org/presentationml/2006/ole">
            <mc:AlternateContent xmlns:mc="http://schemas.openxmlformats.org/markup-compatibility/2006">
              <mc:Choice xmlns:v="urn:schemas-microsoft-com:vml" Requires="v">
                <p:oleObj spid="_x0000_s3090" name="" r:id="rId1" imgW="266065" imgH="228600" progId="Equation.3">
                  <p:embed/>
                </p:oleObj>
              </mc:Choice>
              <mc:Fallback>
                <p:oleObj name="" r:id="rId1" imgW="266065" imgH="228600" progId="Equation.3">
                  <p:embed/>
                  <p:pic>
                    <p:nvPicPr>
                      <p:cNvPr id="0" name="图片 3089"/>
                      <p:cNvPicPr/>
                      <p:nvPr/>
                    </p:nvPicPr>
                    <p:blipFill>
                      <a:blip r:embed="rId2"/>
                      <a:stretch>
                        <a:fillRect/>
                      </a:stretch>
                    </p:blipFill>
                    <p:spPr>
                      <a:xfrm>
                        <a:off x="1763713" y="2708275"/>
                        <a:ext cx="576262" cy="495300"/>
                      </a:xfrm>
                      <a:prstGeom prst="rect">
                        <a:avLst/>
                      </a:prstGeom>
                      <a:noFill/>
                      <a:ln w="38100">
                        <a:noFill/>
                        <a:miter/>
                      </a:ln>
                    </p:spPr>
                  </p:pic>
                </p:oleObj>
              </mc:Fallback>
            </mc:AlternateContent>
          </a:graphicData>
        </a:graphic>
      </p:graphicFrame>
      <p:graphicFrame>
        <p:nvGraphicFramePr>
          <p:cNvPr id="162838" name="对象 162837"/>
          <p:cNvGraphicFramePr/>
          <p:nvPr/>
        </p:nvGraphicFramePr>
        <p:xfrm>
          <a:off x="5746750" y="2781300"/>
          <a:ext cx="384175" cy="495300"/>
        </p:xfrm>
        <a:graphic>
          <a:graphicData uri="http://schemas.openxmlformats.org/presentationml/2006/ole">
            <mc:AlternateContent xmlns:mc="http://schemas.openxmlformats.org/markup-compatibility/2006">
              <mc:Choice xmlns:v="urn:schemas-microsoft-com:vml" Requires="v">
                <p:oleObj spid="_x0000_s3096" name="" r:id="rId3" imgW="177800" imgH="227965" progId="Equation.3">
                  <p:embed/>
                </p:oleObj>
              </mc:Choice>
              <mc:Fallback>
                <p:oleObj name="" r:id="rId3" imgW="177800" imgH="227965" progId="Equation.3">
                  <p:embed/>
                  <p:pic>
                    <p:nvPicPr>
                      <p:cNvPr id="0" name="图片 3095"/>
                      <p:cNvPicPr/>
                      <p:nvPr/>
                    </p:nvPicPr>
                    <p:blipFill>
                      <a:blip r:embed="rId4"/>
                      <a:stretch>
                        <a:fillRect/>
                      </a:stretch>
                    </p:blipFill>
                    <p:spPr>
                      <a:xfrm>
                        <a:off x="5746750" y="2781300"/>
                        <a:ext cx="384175" cy="495300"/>
                      </a:xfrm>
                      <a:prstGeom prst="rect">
                        <a:avLst/>
                      </a:prstGeom>
                      <a:noFill/>
                      <a:ln w="38100">
                        <a:noFill/>
                        <a:miter/>
                      </a:ln>
                    </p:spPr>
                  </p:pic>
                </p:oleObj>
              </mc:Fallback>
            </mc:AlternateContent>
          </a:graphicData>
        </a:graphic>
      </p:graphicFrame>
      <p:graphicFrame>
        <p:nvGraphicFramePr>
          <p:cNvPr id="162839" name="对象 162838"/>
          <p:cNvGraphicFramePr/>
          <p:nvPr/>
        </p:nvGraphicFramePr>
        <p:xfrm>
          <a:off x="971550" y="3990975"/>
          <a:ext cx="576263" cy="523875"/>
        </p:xfrm>
        <a:graphic>
          <a:graphicData uri="http://schemas.openxmlformats.org/presentationml/2006/ole">
            <mc:AlternateContent xmlns:mc="http://schemas.openxmlformats.org/markup-compatibility/2006">
              <mc:Choice xmlns:v="urn:schemas-microsoft-com:vml" Requires="v">
                <p:oleObj spid="_x0000_s3094" name="" r:id="rId5" imgW="266065" imgH="241300" progId="Equation.3">
                  <p:embed/>
                </p:oleObj>
              </mc:Choice>
              <mc:Fallback>
                <p:oleObj name="" r:id="rId5" imgW="266065" imgH="241300" progId="Equation.3">
                  <p:embed/>
                  <p:pic>
                    <p:nvPicPr>
                      <p:cNvPr id="0" name="图片 3093"/>
                      <p:cNvPicPr/>
                      <p:nvPr/>
                    </p:nvPicPr>
                    <p:blipFill>
                      <a:blip r:embed="rId6"/>
                      <a:stretch>
                        <a:fillRect/>
                      </a:stretch>
                    </p:blipFill>
                    <p:spPr>
                      <a:xfrm>
                        <a:off x="971550" y="3990975"/>
                        <a:ext cx="576263" cy="523875"/>
                      </a:xfrm>
                      <a:prstGeom prst="rect">
                        <a:avLst/>
                      </a:prstGeom>
                      <a:noFill/>
                      <a:ln w="38100">
                        <a:noFill/>
                        <a:miter/>
                      </a:ln>
                    </p:spPr>
                  </p:pic>
                </p:oleObj>
              </mc:Fallback>
            </mc:AlternateContent>
          </a:graphicData>
        </a:graphic>
      </p:graphicFrame>
      <p:graphicFrame>
        <p:nvGraphicFramePr>
          <p:cNvPr id="162840" name="对象 162839"/>
          <p:cNvGraphicFramePr/>
          <p:nvPr/>
        </p:nvGraphicFramePr>
        <p:xfrm>
          <a:off x="2700338" y="3990975"/>
          <a:ext cx="576262" cy="523875"/>
        </p:xfrm>
        <a:graphic>
          <a:graphicData uri="http://schemas.openxmlformats.org/presentationml/2006/ole">
            <mc:AlternateContent xmlns:mc="http://schemas.openxmlformats.org/markup-compatibility/2006">
              <mc:Choice xmlns:v="urn:schemas-microsoft-com:vml" Requires="v">
                <p:oleObj spid="_x0000_s3093" name="" r:id="rId7" imgW="266065" imgH="241300" progId="Equation.3">
                  <p:embed/>
                </p:oleObj>
              </mc:Choice>
              <mc:Fallback>
                <p:oleObj name="" r:id="rId7" imgW="266065" imgH="241300" progId="Equation.3">
                  <p:embed/>
                  <p:pic>
                    <p:nvPicPr>
                      <p:cNvPr id="0" name="图片 3092"/>
                      <p:cNvPicPr/>
                      <p:nvPr/>
                    </p:nvPicPr>
                    <p:blipFill>
                      <a:blip r:embed="rId8"/>
                      <a:stretch>
                        <a:fillRect/>
                      </a:stretch>
                    </p:blipFill>
                    <p:spPr>
                      <a:xfrm>
                        <a:off x="2700338" y="3990975"/>
                        <a:ext cx="576262" cy="523875"/>
                      </a:xfrm>
                      <a:prstGeom prst="rect">
                        <a:avLst/>
                      </a:prstGeom>
                      <a:noFill/>
                      <a:ln w="38100">
                        <a:noFill/>
                        <a:miter/>
                      </a:ln>
                    </p:spPr>
                  </p:pic>
                </p:oleObj>
              </mc:Fallback>
            </mc:AlternateContent>
          </a:graphicData>
        </a:graphic>
      </p:graphicFrame>
      <p:graphicFrame>
        <p:nvGraphicFramePr>
          <p:cNvPr id="162841" name="对象 162840"/>
          <p:cNvGraphicFramePr/>
          <p:nvPr/>
        </p:nvGraphicFramePr>
        <p:xfrm>
          <a:off x="6570663" y="3848100"/>
          <a:ext cx="466725" cy="522288"/>
        </p:xfrm>
        <a:graphic>
          <a:graphicData uri="http://schemas.openxmlformats.org/presentationml/2006/ole">
            <mc:AlternateContent xmlns:mc="http://schemas.openxmlformats.org/markup-compatibility/2006">
              <mc:Choice xmlns:v="urn:schemas-microsoft-com:vml" Requires="v">
                <p:oleObj spid="_x0000_s3092" name="" r:id="rId9" imgW="215900" imgH="241300" progId="Equation.3">
                  <p:embed/>
                </p:oleObj>
              </mc:Choice>
              <mc:Fallback>
                <p:oleObj name="" r:id="rId9" imgW="215900" imgH="241300" progId="Equation.3">
                  <p:embed/>
                  <p:pic>
                    <p:nvPicPr>
                      <p:cNvPr id="0" name="图片 3091"/>
                      <p:cNvPicPr/>
                      <p:nvPr/>
                    </p:nvPicPr>
                    <p:blipFill>
                      <a:blip r:embed="rId10"/>
                      <a:stretch>
                        <a:fillRect/>
                      </a:stretch>
                    </p:blipFill>
                    <p:spPr>
                      <a:xfrm>
                        <a:off x="6570663" y="3848100"/>
                        <a:ext cx="466725" cy="522288"/>
                      </a:xfrm>
                      <a:prstGeom prst="rect">
                        <a:avLst/>
                      </a:prstGeom>
                      <a:noFill/>
                      <a:ln w="38100">
                        <a:noFill/>
                        <a:miter/>
                      </a:ln>
                    </p:spPr>
                  </p:pic>
                </p:oleObj>
              </mc:Fallback>
            </mc:AlternateContent>
          </a:graphicData>
        </a:graphic>
      </p:graphicFrame>
      <p:graphicFrame>
        <p:nvGraphicFramePr>
          <p:cNvPr id="162842" name="对象 162841"/>
          <p:cNvGraphicFramePr/>
          <p:nvPr/>
        </p:nvGraphicFramePr>
        <p:xfrm>
          <a:off x="4940300" y="3921125"/>
          <a:ext cx="412750" cy="522288"/>
        </p:xfrm>
        <a:graphic>
          <a:graphicData uri="http://schemas.openxmlformats.org/presentationml/2006/ole">
            <mc:AlternateContent xmlns:mc="http://schemas.openxmlformats.org/markup-compatibility/2006">
              <mc:Choice xmlns:v="urn:schemas-microsoft-com:vml" Requires="v">
                <p:oleObj spid="_x0000_s3095" name="" r:id="rId11" imgW="190500" imgH="241300" progId="Equation.3">
                  <p:embed/>
                </p:oleObj>
              </mc:Choice>
              <mc:Fallback>
                <p:oleObj name="" r:id="rId11" imgW="190500" imgH="241300" progId="Equation.3">
                  <p:embed/>
                  <p:pic>
                    <p:nvPicPr>
                      <p:cNvPr id="0" name="图片 3094"/>
                      <p:cNvPicPr/>
                      <p:nvPr/>
                    </p:nvPicPr>
                    <p:blipFill>
                      <a:blip r:embed="rId12"/>
                      <a:stretch>
                        <a:fillRect/>
                      </a:stretch>
                    </p:blipFill>
                    <p:spPr>
                      <a:xfrm>
                        <a:off x="4940300" y="3921125"/>
                        <a:ext cx="412750" cy="522288"/>
                      </a:xfrm>
                      <a:prstGeom prst="rect">
                        <a:avLst/>
                      </a:prstGeom>
                      <a:noFill/>
                      <a:ln w="38100">
                        <a:noFill/>
                        <a:miter/>
                      </a:ln>
                    </p:spPr>
                  </p:pic>
                </p:oleObj>
              </mc:Fallback>
            </mc:AlternateContent>
          </a:graphicData>
        </a:graphic>
      </p:graphicFrame>
      <p:sp>
        <p:nvSpPr>
          <p:cNvPr id="162843" name="文本框 162842"/>
          <p:cNvSpPr txBox="1"/>
          <p:nvPr/>
        </p:nvSpPr>
        <p:spPr>
          <a:xfrm>
            <a:off x="755650" y="5013325"/>
            <a:ext cx="7848600" cy="779463"/>
          </a:xfrm>
          <a:prstGeom prst="rect">
            <a:avLst/>
          </a:prstGeom>
          <a:noFill/>
          <a:ln w="12700">
            <a:noFill/>
          </a:ln>
        </p:spPr>
        <p:txBody>
          <a:bodyPr>
            <a:spAutoFit/>
          </a:bodyPr>
          <a:p>
            <a:pPr>
              <a:spcBef>
                <a:spcPct val="50000"/>
              </a:spcBef>
            </a:pPr>
            <a:r>
              <a:rPr lang="en-US" altLang="zh-CN">
                <a:latin typeface="Arial" panose="020B0604020202020204" pitchFamily="34" charset="0"/>
              </a:rPr>
              <a:t>Figure 13.9 A DBN example of two time slice. The set Q of random </a:t>
            </a:r>
            <a:endParaRPr lang="en-US" altLang="zh-CN">
              <a:latin typeface="Arial" panose="020B0604020202020204" pitchFamily="34" charset="0"/>
            </a:endParaRPr>
          </a:p>
          <a:p>
            <a:pPr>
              <a:spcBef>
                <a:spcPct val="50000"/>
              </a:spcBef>
            </a:pPr>
            <a:r>
              <a:rPr lang="en-US" altLang="zh-CN">
                <a:latin typeface="Arial" panose="020B0604020202020204" pitchFamily="34" charset="0"/>
              </a:rPr>
              <a:t>                   variables are hidden, the set O observed, t indicates time.</a:t>
            </a:r>
            <a:endParaRPr lang="en-US" altLang="zh-CN">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标题 161793"/>
          <p:cNvSpPr>
            <a:spLocks noGrp="1" noRot="1"/>
          </p:cNvSpPr>
          <p:nvPr>
            <p:ph type="title"/>
          </p:nvPr>
        </p:nvSpPr>
        <p:spPr/>
        <p:txBody>
          <a:bodyPr anchor="ctr" anchorCtr="0"/>
          <a:p>
            <a:r>
              <a:rPr lang="en-US" altLang="zh-CN" sz="3200"/>
              <a:t>13.2.2 Learning Bayesian Networks</a:t>
            </a:r>
            <a:endParaRPr lang="en-US" altLang="zh-CN" sz="3200"/>
          </a:p>
        </p:txBody>
      </p:sp>
      <p:sp>
        <p:nvSpPr>
          <p:cNvPr id="161795" name="文本占位符 161794"/>
          <p:cNvSpPr>
            <a:spLocks noGrp="1" noRot="1"/>
          </p:cNvSpPr>
          <p:nvPr>
            <p:ph type="body" idx="1"/>
          </p:nvPr>
        </p:nvSpPr>
        <p:spPr/>
        <p:txBody>
          <a:bodyPr/>
          <a:p>
            <a:r>
              <a:rPr lang="en-US" altLang="zh-CN" sz="2400"/>
              <a:t>Learning can be viewed as a combination of data compression of data compression, indexing, and storage for efficient recovery.</a:t>
            </a:r>
            <a:endParaRPr lang="en-US" altLang="zh-CN" sz="2400"/>
          </a:p>
          <a:p>
            <a:pPr>
              <a:buNone/>
            </a:pPr>
            <a:endParaRPr lang="en-US" altLang="zh-CN" sz="2400"/>
          </a:p>
          <a:p>
            <a:r>
              <a:rPr lang="en-US" altLang="zh-CN" sz="2400" b="1"/>
              <a:t>Structure Learning and Search</a:t>
            </a:r>
            <a:endParaRPr lang="en-US" altLang="zh-CN" sz="2400" b="1"/>
          </a:p>
          <a:p>
            <a:endParaRPr lang="en-US" altLang="zh-CN" sz="2400" b="1"/>
          </a:p>
          <a:p>
            <a:r>
              <a:rPr lang="en-US" altLang="zh-CN" sz="2400"/>
              <a:t>Structure learning addresses the general problem of determining the existence of statistical dependencies among variables.</a:t>
            </a:r>
            <a:endParaRPr lang="en-US" altLang="zh-CN" sz="2400"/>
          </a:p>
          <a:p>
            <a:endParaRPr lang="en-US" altLang="zh-CN" sz="2400"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标题 160769"/>
          <p:cNvSpPr>
            <a:spLocks noGrp="1" noRot="1"/>
          </p:cNvSpPr>
          <p:nvPr>
            <p:ph type="title"/>
          </p:nvPr>
        </p:nvSpPr>
        <p:spPr/>
        <p:txBody>
          <a:bodyPr anchor="ctr" anchorCtr="0"/>
          <a:p>
            <a:endParaRPr dirty="0"/>
          </a:p>
        </p:txBody>
      </p:sp>
      <p:sp>
        <p:nvSpPr>
          <p:cNvPr id="160771" name="文本占位符 160770"/>
          <p:cNvSpPr>
            <a:spLocks noGrp="1" noRot="1"/>
          </p:cNvSpPr>
          <p:nvPr>
            <p:ph type="body" idx="1"/>
          </p:nvPr>
        </p:nvSpPr>
        <p:spPr>
          <a:xfrm>
            <a:off x="304800" y="1981200"/>
            <a:ext cx="8540750" cy="4256088"/>
          </a:xfrm>
        </p:spPr>
        <p:txBody>
          <a:bodyPr/>
          <a:p>
            <a:r>
              <a:rPr lang="en-US" altLang="zh-CN" sz="2400"/>
              <a:t>In designing a probabilistic graphical model, every variable could be dependent on every other variable, while preserving the constraint that the resulting network is a directed acyclic graph.</a:t>
            </a:r>
            <a:endParaRPr lang="en-US" altLang="zh-CN" sz="2400"/>
          </a:p>
          <a:p>
            <a:r>
              <a:rPr lang="en-US" altLang="zh-CN" sz="2400"/>
              <a:t>Our work is to prune away as many (unnecessary) dependencies as possible from the fully connected graph.</a:t>
            </a:r>
            <a:endParaRPr lang="en-US" altLang="zh-CN" sz="2400"/>
          </a:p>
          <a:p>
            <a:r>
              <a:rPr lang="en-US" altLang="zh-CN" sz="2400"/>
              <a:t>Structure learning can be thought of as a problem of the search for the optimal structure in the space of all possible structures for a given set of variables representing some application domain.</a:t>
            </a:r>
            <a:endParaRPr lang="en-US" altLang="zh-CN"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标题 165889"/>
          <p:cNvSpPr>
            <a:spLocks noGrp="1" noRot="1"/>
          </p:cNvSpPr>
          <p:nvPr>
            <p:ph type="title"/>
          </p:nvPr>
        </p:nvSpPr>
        <p:spPr/>
        <p:txBody>
          <a:bodyPr anchor="ctr" anchorCtr="0"/>
          <a:p>
            <a:endParaRPr dirty="0"/>
          </a:p>
        </p:txBody>
      </p:sp>
      <p:sp>
        <p:nvSpPr>
          <p:cNvPr id="165891" name="文本占位符 165890"/>
          <p:cNvSpPr>
            <a:spLocks noGrp="1" noRot="1"/>
          </p:cNvSpPr>
          <p:nvPr>
            <p:ph type="body" idx="1"/>
          </p:nvPr>
        </p:nvSpPr>
        <p:spPr/>
        <p:txBody>
          <a:bodyPr/>
          <a:p>
            <a:r>
              <a:rPr lang="en-US" altLang="zh-CN" sz="2400"/>
              <a:t>This learned structure must describe both previously observed data and also fit new, possibly relevant, information.</a:t>
            </a:r>
            <a:endParaRPr lang="en-US" altLang="zh-CN" sz="2400"/>
          </a:p>
          <a:p>
            <a:r>
              <a:rPr lang="en-US" altLang="zh-CN" sz="2400"/>
              <a:t>Although searching the exponential space of possible directed acyclic graph structures by brute force methods is rather unrealistic for practical applications with many variables there are some principles that do help tackle this problem.</a:t>
            </a:r>
            <a:endParaRPr lang="en-US" altLang="zh-CN"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标题 175105"/>
          <p:cNvSpPr>
            <a:spLocks noGrp="1" noRot="1"/>
          </p:cNvSpPr>
          <p:nvPr>
            <p:ph type="title"/>
          </p:nvPr>
        </p:nvSpPr>
        <p:spPr/>
        <p:txBody>
          <a:bodyPr anchor="ctr" anchorCtr="0"/>
          <a:p>
            <a:endParaRPr dirty="0"/>
          </a:p>
        </p:txBody>
      </p:sp>
      <p:sp>
        <p:nvSpPr>
          <p:cNvPr id="175107" name="文本占位符 175106"/>
          <p:cNvSpPr>
            <a:spLocks noGrp="1" noRot="1"/>
          </p:cNvSpPr>
          <p:nvPr>
            <p:ph type="body" idx="1"/>
          </p:nvPr>
        </p:nvSpPr>
        <p:spPr/>
        <p:txBody>
          <a:bodyPr/>
          <a:p>
            <a:r>
              <a:rPr lang="en-US" altLang="zh-CN" sz="2400"/>
              <a:t>It is often difficult, however, to define a priori a measure of complexity for a structure.</a:t>
            </a:r>
            <a:endParaRPr lang="en-US" altLang="zh-CN"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标题 174081"/>
          <p:cNvSpPr>
            <a:spLocks noGrp="1" noRot="1"/>
          </p:cNvSpPr>
          <p:nvPr>
            <p:ph type="title"/>
          </p:nvPr>
        </p:nvSpPr>
        <p:spPr/>
        <p:txBody>
          <a:bodyPr anchor="ctr" anchorCtr="0"/>
          <a:p>
            <a:endParaRPr dirty="0"/>
          </a:p>
        </p:txBody>
      </p:sp>
      <p:sp>
        <p:nvSpPr>
          <p:cNvPr id="174083" name="文本占位符 174082"/>
          <p:cNvSpPr>
            <a:spLocks noGrp="1" noRot="1"/>
          </p:cNvSpPr>
          <p:nvPr>
            <p:ph type="body" idx="1"/>
          </p:nvPr>
        </p:nvSpPr>
        <p:spPr/>
        <p:txBody>
          <a:bodyPr/>
          <a:p>
            <a:r>
              <a:rPr lang="en-US" altLang="zh-CN" sz="2400" b="1"/>
              <a:t>Markov Chain Monte Carlo (MCMC)</a:t>
            </a:r>
            <a:endParaRPr lang="en-US" altLang="zh-CN" sz="2400" b="1"/>
          </a:p>
          <a:p>
            <a:endParaRPr lang="en-US" altLang="zh-CN" sz="2400" b="1"/>
          </a:p>
          <a:p>
            <a:r>
              <a:rPr lang="en-US" altLang="zh-CN" sz="2400"/>
              <a:t>Markov chain Monte Carlo (or MCMC) is a class of algorithms for sampling from probability distributions.</a:t>
            </a:r>
            <a:endParaRPr lang="en-US" altLang="zh-CN" sz="2400"/>
          </a:p>
          <a:p>
            <a:r>
              <a:rPr lang="en-US" altLang="zh-CN" sz="2400"/>
              <a:t>In the context of structure search we assume that the possible structures for a given set of variables from the state space of a Markov chain.</a:t>
            </a:r>
            <a:endParaRPr lang="en-US" altLang="zh-CN" sz="2400"/>
          </a:p>
          <a:p>
            <a:r>
              <a:rPr lang="en-US" altLang="zh-CN" sz="2400"/>
              <a:t>Over time, higher weights are used for transitions between closely related structures.</a:t>
            </a:r>
            <a:endParaRPr lang="en-US" altLang="zh-CN" sz="2400"/>
          </a:p>
          <a:p>
            <a:endParaRPr lang="en-US" altLang="zh-CN"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标题 133121"/>
          <p:cNvSpPr>
            <a:spLocks noGrp="1" noRot="1"/>
          </p:cNvSpPr>
          <p:nvPr>
            <p:ph type="title"/>
          </p:nvPr>
        </p:nvSpPr>
        <p:spPr/>
        <p:txBody>
          <a:bodyPr anchor="ctr" anchorCtr="0"/>
          <a:p>
            <a:r>
              <a:rPr lang="en-US" altLang="zh-CN" sz="2800"/>
              <a:t>13.1.1 Introduction to and Definition of Hidden Markov Models</a:t>
            </a:r>
            <a:endParaRPr lang="en-US" altLang="zh-CN" sz="2800"/>
          </a:p>
        </p:txBody>
      </p:sp>
      <p:pic>
        <p:nvPicPr>
          <p:cNvPr id="2" name="图片 1"/>
          <p:cNvPicPr>
            <a:picLocks noChangeAspect="1"/>
          </p:cNvPicPr>
          <p:nvPr/>
        </p:nvPicPr>
        <p:blipFill>
          <a:blip r:embed="rId1"/>
          <a:stretch>
            <a:fillRect/>
          </a:stretch>
        </p:blipFill>
        <p:spPr>
          <a:xfrm>
            <a:off x="1403985" y="1701165"/>
            <a:ext cx="6258560" cy="478663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标题 173057"/>
          <p:cNvSpPr>
            <a:spLocks noGrp="1" noRot="1"/>
          </p:cNvSpPr>
          <p:nvPr>
            <p:ph type="title"/>
          </p:nvPr>
        </p:nvSpPr>
        <p:spPr/>
        <p:txBody>
          <a:bodyPr anchor="ctr" anchorCtr="0"/>
          <a:p>
            <a:endParaRPr dirty="0"/>
          </a:p>
        </p:txBody>
      </p:sp>
      <p:sp>
        <p:nvSpPr>
          <p:cNvPr id="173059" name="文本占位符 173058"/>
          <p:cNvSpPr>
            <a:spLocks noGrp="1" noRot="1"/>
          </p:cNvSpPr>
          <p:nvPr>
            <p:ph type="body" idx="1"/>
          </p:nvPr>
        </p:nvSpPr>
        <p:spPr/>
        <p:txBody>
          <a:bodyPr/>
          <a:p>
            <a:r>
              <a:rPr lang="en-US" altLang="zh-CN" sz="2400"/>
              <a:t>Each structure, when sampled, is associated with a score, typically a maximum a posteriori (or MAP) based score, the p(structure | data).</a:t>
            </a:r>
            <a:endParaRPr lang="en-US" altLang="zh-CN" sz="2400"/>
          </a:p>
          <a:p>
            <a:endParaRPr lang="en-US" altLang="zh-CN" sz="2400"/>
          </a:p>
          <a:p>
            <a:r>
              <a:rPr lang="en-US" altLang="zh-CN" sz="2400" b="1"/>
              <a:t>Parameter Learning and Expectation Maximization (EM)</a:t>
            </a:r>
            <a:endParaRPr lang="en-US" altLang="zh-CN" sz="2400" b="1"/>
          </a:p>
          <a:p>
            <a:endParaRPr lang="en-US" altLang="zh-CN" sz="2400" b="1"/>
          </a:p>
          <a:p>
            <a:r>
              <a:rPr lang="en-US" altLang="zh-CN" sz="2400"/>
              <a:t>Given an existing model of a problem domain, parameter learning attempts to infer the optimal joint distribution for a set of variables given a set of observations.</a:t>
            </a:r>
            <a:endParaRPr lang="en-US" altLang="zh-CN"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标题 172033"/>
          <p:cNvSpPr>
            <a:spLocks noGrp="1" noRot="1"/>
          </p:cNvSpPr>
          <p:nvPr>
            <p:ph type="title"/>
          </p:nvPr>
        </p:nvSpPr>
        <p:spPr/>
        <p:txBody>
          <a:bodyPr anchor="ctr" anchorCtr="0"/>
          <a:p>
            <a:endParaRPr dirty="0"/>
          </a:p>
        </p:txBody>
      </p:sp>
      <p:sp>
        <p:nvSpPr>
          <p:cNvPr id="172035" name="文本占位符 172034"/>
          <p:cNvSpPr>
            <a:spLocks noGrp="1" noRot="1"/>
          </p:cNvSpPr>
          <p:nvPr>
            <p:ph type="body" idx="1"/>
          </p:nvPr>
        </p:nvSpPr>
        <p:spPr/>
        <p:txBody>
          <a:bodyPr/>
          <a:p>
            <a:r>
              <a:rPr lang="en-US" altLang="zh-CN" sz="2400"/>
              <a:t>In many interesting applications of graphical models, however, there can be a problem of having an incomplete set of data for a variable. A further-and related-problem is the existence of possible hidden or latent variables within the model.</a:t>
            </a:r>
            <a:endParaRPr lang="en-US" altLang="zh-CN" sz="2400"/>
          </a:p>
          <a:p>
            <a:r>
              <a:rPr lang="en-US" altLang="zh-CN" sz="2400"/>
              <a:t>EM has proven to be one of the most popular methods of learning in statistical and probabilistic modeling.</a:t>
            </a:r>
            <a:endParaRPr lang="en-US" altLang="zh-CN" sz="2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标题 171009"/>
          <p:cNvSpPr>
            <a:spLocks noGrp="1" noRot="1"/>
          </p:cNvSpPr>
          <p:nvPr>
            <p:ph type="title"/>
          </p:nvPr>
        </p:nvSpPr>
        <p:spPr/>
        <p:txBody>
          <a:bodyPr anchor="ctr" anchorCtr="0"/>
          <a:p>
            <a:endParaRPr dirty="0"/>
          </a:p>
        </p:txBody>
      </p:sp>
      <p:sp>
        <p:nvSpPr>
          <p:cNvPr id="171011" name="文本占位符 171010"/>
          <p:cNvSpPr>
            <a:spLocks noGrp="1" noRot="1"/>
          </p:cNvSpPr>
          <p:nvPr>
            <p:ph type="body" idx="1"/>
          </p:nvPr>
        </p:nvSpPr>
        <p:spPr/>
        <p:txBody>
          <a:bodyPr/>
          <a:p>
            <a:r>
              <a:rPr lang="en-US" altLang="zh-CN" sz="2400" b="1"/>
              <a:t>Expectation Maximization for HMMs (Baum-Welch)</a:t>
            </a:r>
            <a:endParaRPr lang="en-US" altLang="zh-CN" sz="2400" b="1"/>
          </a:p>
          <a:p>
            <a:endParaRPr lang="en-US" altLang="zh-CN" sz="2400"/>
          </a:p>
          <a:p>
            <a:r>
              <a:rPr lang="en-US" altLang="zh-CN" sz="2400"/>
              <a:t>The Baum-Welch algorithm has two steps:</a:t>
            </a:r>
            <a:endParaRPr lang="en-US" altLang="zh-CN" sz="2400"/>
          </a:p>
          <a:p>
            <a:pPr>
              <a:buNone/>
            </a:pPr>
            <a:r>
              <a:rPr lang="en-US" altLang="zh-CN" sz="2400"/>
              <a:t>         1. Calculate the forward and the backward probabilities for each temporal state;</a:t>
            </a:r>
            <a:endParaRPr lang="en-US" altLang="zh-CN" sz="2400"/>
          </a:p>
          <a:p>
            <a:pPr>
              <a:buNone/>
            </a:pPr>
            <a:r>
              <a:rPr lang="en-US" altLang="zh-CN" sz="2400"/>
              <a:t>         2. On the basis of 1, determine the frequency of the transition- emission pair values and divide this by the probability of the entire sequence.</a:t>
            </a:r>
            <a:endParaRPr lang="en-US" altLang="zh-CN"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标题 169985"/>
          <p:cNvSpPr>
            <a:spLocks noGrp="1" noRot="1"/>
          </p:cNvSpPr>
          <p:nvPr>
            <p:ph type="title"/>
          </p:nvPr>
        </p:nvSpPr>
        <p:spPr/>
        <p:txBody>
          <a:bodyPr anchor="ctr" anchorCtr="0"/>
          <a:p>
            <a:endParaRPr dirty="0"/>
          </a:p>
        </p:txBody>
      </p:sp>
      <p:sp>
        <p:nvSpPr>
          <p:cNvPr id="169987" name="文本占位符 169986"/>
          <p:cNvSpPr>
            <a:spLocks noGrp="1" noRot="1"/>
          </p:cNvSpPr>
          <p:nvPr>
            <p:ph type="body" idx="1"/>
          </p:nvPr>
        </p:nvSpPr>
        <p:spPr/>
        <p:txBody>
          <a:bodyPr/>
          <a:p>
            <a:pPr>
              <a:lnSpc>
                <a:spcPct val="90000"/>
              </a:lnSpc>
            </a:pPr>
            <a:r>
              <a:rPr lang="en-US" altLang="zh-CN" sz="2400"/>
              <a:t>Step 1 of Baum-Welch uses the forward-backward algorithm.</a:t>
            </a:r>
            <a:endParaRPr lang="en-US" altLang="zh-CN" sz="2400"/>
          </a:p>
          <a:p>
            <a:pPr>
              <a:lnSpc>
                <a:spcPct val="90000"/>
              </a:lnSpc>
            </a:pPr>
            <a:r>
              <a:rPr lang="en-US" altLang="zh-CN" sz="2400"/>
              <a:t>Step 2 of the Baum-Welch algorithm is used to compute the probability of a particular output sequence, given the parameters of the model, in the context of hidden Markov or other temporal models.</a:t>
            </a:r>
            <a:endParaRPr lang="en-US" altLang="zh-CN" sz="2400"/>
          </a:p>
          <a:p>
            <a:pPr>
              <a:lnSpc>
                <a:spcPct val="90000"/>
              </a:lnSpc>
            </a:pPr>
            <a:r>
              <a:rPr lang="en-US" altLang="zh-CN" sz="2400"/>
              <a:t>A brute force procedure for solving the problem of HMM parameter learning is the generation of all possible sequences of observed events and hidden states with their probabilities using two transition matrices.</a:t>
            </a:r>
            <a:endParaRPr lang="en-US" altLang="zh-CN"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标题 168961"/>
          <p:cNvSpPr>
            <a:spLocks noGrp="1" noRot="1"/>
          </p:cNvSpPr>
          <p:nvPr>
            <p:ph type="title"/>
          </p:nvPr>
        </p:nvSpPr>
        <p:spPr/>
        <p:txBody>
          <a:bodyPr anchor="ctr" anchorCtr="0"/>
          <a:p>
            <a:r>
              <a:rPr lang="en-US" altLang="zh-CN" sz="3200"/>
              <a:t>13.2.3 Expectation Maximization: An Example</a:t>
            </a:r>
            <a:endParaRPr lang="en-US" altLang="zh-CN" sz="3200"/>
          </a:p>
        </p:txBody>
      </p:sp>
      <p:sp>
        <p:nvSpPr>
          <p:cNvPr id="168963" name="文本占位符 168962"/>
          <p:cNvSpPr>
            <a:spLocks noGrp="1" noRot="1"/>
          </p:cNvSpPr>
          <p:nvPr>
            <p:ph type="body" idx="1"/>
          </p:nvPr>
        </p:nvSpPr>
        <p:spPr/>
        <p:txBody>
          <a:bodyPr/>
          <a:p>
            <a:r>
              <a:rPr lang="en-US" altLang="zh-CN" sz="2400"/>
              <a:t>Consider the Bayesian belief network of Figure 13.10, a BBN with 3 nodes, alarm A, burglary B, and earthquake Q.</a:t>
            </a:r>
            <a:endParaRPr lang="en-US" altLang="zh-CN" sz="2400"/>
          </a:p>
          <a:p>
            <a:r>
              <a:rPr lang="en-US" altLang="zh-CN" sz="2400"/>
              <a:t>This model, with some assumed probability measures, can be described in loopy logic by the program:</a:t>
            </a:r>
            <a:endParaRPr lang="en-US" altLang="zh-CN" sz="2400"/>
          </a:p>
          <a:p>
            <a:pPr>
              <a:buNone/>
            </a:pPr>
            <a:r>
              <a:rPr lang="en-US" altLang="zh-CN" sz="2400"/>
              <a:t>           A</a:t>
            </a:r>
            <a:r>
              <a:rPr lang="en-US" altLang="zh-CN" sz="1000"/>
              <a:t>t</a:t>
            </a:r>
            <a:r>
              <a:rPr lang="en-US" altLang="zh-CN" sz="2400"/>
              <a:t>|B</a:t>
            </a:r>
            <a:r>
              <a:rPr lang="en-US" altLang="zh-CN" sz="1000"/>
              <a:t>t</a:t>
            </a:r>
            <a:r>
              <a:rPr lang="en-US" altLang="zh-CN" sz="2400"/>
              <a:t>, Q</a:t>
            </a:r>
            <a:r>
              <a:rPr lang="en-US" altLang="zh-CN" sz="1000"/>
              <a:t>t</a:t>
            </a:r>
            <a:r>
              <a:rPr lang="en-US" altLang="zh-CN" sz="2400"/>
              <a:t>=[[[.999,.001],[.7,.3]],[[.8,.2],[.1,.9]]]</a:t>
            </a:r>
            <a:endParaRPr lang="en-US" altLang="zh-CN" sz="2400"/>
          </a:p>
          <a:p>
            <a:r>
              <a:rPr lang="en-US" altLang="zh-CN" sz="2400"/>
              <a:t>We have simplified the actual loopy logic syntax to make the presentation clearer.</a:t>
            </a:r>
            <a:endParaRPr lang="en-US" altLang="zh-CN" sz="2400"/>
          </a:p>
          <a:p>
            <a:endParaRPr lang="en-US" altLang="zh-CN"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标题 167937"/>
          <p:cNvSpPr>
            <a:spLocks noGrp="1" noRot="1"/>
          </p:cNvSpPr>
          <p:nvPr>
            <p:ph type="title"/>
          </p:nvPr>
        </p:nvSpPr>
        <p:spPr/>
        <p:txBody>
          <a:bodyPr anchor="ctr" anchorCtr="0"/>
          <a:p>
            <a:endParaRPr dirty="0"/>
          </a:p>
        </p:txBody>
      </p:sp>
      <p:sp>
        <p:nvSpPr>
          <p:cNvPr id="167939" name="文本占位符 167938"/>
          <p:cNvSpPr>
            <a:spLocks noGrp="1" noRot="1"/>
          </p:cNvSpPr>
          <p:nvPr>
            <p:ph type="body" idx="1"/>
          </p:nvPr>
        </p:nvSpPr>
        <p:spPr>
          <a:xfrm>
            <a:off x="304800" y="4724400"/>
            <a:ext cx="8540750" cy="1143000"/>
          </a:xfrm>
        </p:spPr>
        <p:txBody>
          <a:bodyPr/>
          <a:p>
            <a:pPr>
              <a:buNone/>
            </a:pPr>
            <a:r>
              <a:rPr lang="en-US" altLang="zh-CN" sz="2400" dirty="0"/>
              <a:t>     </a:t>
            </a:r>
            <a:r>
              <a:rPr lang="en-US" altLang="zh-CN" sz="2400"/>
              <a:t>Figure 13.10   A Bayesian belief net for the burglar alarm,</a:t>
            </a:r>
            <a:endParaRPr lang="en-US" altLang="zh-CN" sz="2400"/>
          </a:p>
          <a:p>
            <a:pPr>
              <a:buNone/>
            </a:pPr>
            <a:r>
              <a:rPr lang="en-US" altLang="zh-CN" sz="2400"/>
              <a:t>                            earthquake, burglary example.</a:t>
            </a:r>
            <a:endParaRPr lang="en-US" altLang="zh-CN" sz="2400"/>
          </a:p>
        </p:txBody>
      </p:sp>
      <p:sp>
        <p:nvSpPr>
          <p:cNvPr id="167940" name="椭圆 167939"/>
          <p:cNvSpPr/>
          <p:nvPr/>
        </p:nvSpPr>
        <p:spPr>
          <a:xfrm>
            <a:off x="2843213" y="3573463"/>
            <a:ext cx="863600" cy="50323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67941" name="椭圆 167940"/>
          <p:cNvSpPr/>
          <p:nvPr/>
        </p:nvSpPr>
        <p:spPr>
          <a:xfrm>
            <a:off x="1979613" y="2276475"/>
            <a:ext cx="863600" cy="503238"/>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67942" name="椭圆 167941"/>
          <p:cNvSpPr/>
          <p:nvPr/>
        </p:nvSpPr>
        <p:spPr>
          <a:xfrm>
            <a:off x="3779838" y="2349500"/>
            <a:ext cx="863600" cy="503238"/>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67943" name="直接连接符 167942"/>
          <p:cNvSpPr/>
          <p:nvPr/>
        </p:nvSpPr>
        <p:spPr>
          <a:xfrm>
            <a:off x="2555875" y="2781300"/>
            <a:ext cx="503238" cy="792163"/>
          </a:xfrm>
          <a:prstGeom prst="line">
            <a:avLst/>
          </a:prstGeom>
          <a:ln w="12700" cap="sq" cmpd="sng">
            <a:solidFill>
              <a:schemeClr val="tx1"/>
            </a:solidFill>
            <a:prstDash val="solid"/>
            <a:headEnd type="none" w="med" len="med"/>
            <a:tailEnd type="triangle" w="med" len="med"/>
          </a:ln>
        </p:spPr>
      </p:sp>
      <p:sp>
        <p:nvSpPr>
          <p:cNvPr id="167944" name="直接连接符 167943"/>
          <p:cNvSpPr/>
          <p:nvPr/>
        </p:nvSpPr>
        <p:spPr>
          <a:xfrm flipH="1">
            <a:off x="3492500" y="2781300"/>
            <a:ext cx="503238" cy="792163"/>
          </a:xfrm>
          <a:prstGeom prst="line">
            <a:avLst/>
          </a:prstGeom>
          <a:ln w="12700" cap="sq" cmpd="sng">
            <a:solidFill>
              <a:schemeClr val="tx1"/>
            </a:solidFill>
            <a:prstDash val="solid"/>
            <a:headEnd type="none" w="med" len="med"/>
            <a:tailEnd type="triangle" w="med" len="med"/>
          </a:ln>
        </p:spPr>
      </p:sp>
      <p:sp>
        <p:nvSpPr>
          <p:cNvPr id="167945" name="文本框 167944"/>
          <p:cNvSpPr txBox="1"/>
          <p:nvPr/>
        </p:nvSpPr>
        <p:spPr>
          <a:xfrm>
            <a:off x="2124075" y="2349500"/>
            <a:ext cx="792163" cy="366713"/>
          </a:xfrm>
          <a:prstGeom prst="rect">
            <a:avLst/>
          </a:prstGeom>
          <a:noFill/>
          <a:ln w="12700">
            <a:noFill/>
          </a:ln>
        </p:spPr>
        <p:txBody>
          <a:bodyPr>
            <a:spAutoFit/>
          </a:bodyPr>
          <a:p>
            <a:pPr>
              <a:spcBef>
                <a:spcPct val="50000"/>
              </a:spcBef>
            </a:pPr>
            <a:r>
              <a:rPr lang="en-US" altLang="zh-CN">
                <a:latin typeface="Arial" panose="020B0604020202020204" pitchFamily="34" charset="0"/>
              </a:rPr>
              <a:t>B</a:t>
            </a:r>
            <a:r>
              <a:rPr lang="en-US" altLang="zh-CN" sz="1000">
                <a:latin typeface="Arial" panose="020B0604020202020204" pitchFamily="34" charset="0"/>
              </a:rPr>
              <a:t>t</a:t>
            </a:r>
            <a:endParaRPr lang="en-US" altLang="zh-CN" sz="1000">
              <a:latin typeface="Arial" panose="020B0604020202020204" pitchFamily="34" charset="0"/>
            </a:endParaRPr>
          </a:p>
        </p:txBody>
      </p:sp>
      <p:sp>
        <p:nvSpPr>
          <p:cNvPr id="167946" name="文本框 167945"/>
          <p:cNvSpPr txBox="1"/>
          <p:nvPr/>
        </p:nvSpPr>
        <p:spPr>
          <a:xfrm>
            <a:off x="2987675" y="3573463"/>
            <a:ext cx="792163" cy="366712"/>
          </a:xfrm>
          <a:prstGeom prst="rect">
            <a:avLst/>
          </a:prstGeom>
          <a:noFill/>
          <a:ln w="12700">
            <a:noFill/>
          </a:ln>
        </p:spPr>
        <p:txBody>
          <a:bodyPr>
            <a:spAutoFit/>
          </a:bodyPr>
          <a:p>
            <a:pPr>
              <a:spcBef>
                <a:spcPct val="50000"/>
              </a:spcBef>
            </a:pPr>
            <a:r>
              <a:rPr lang="en-US" altLang="zh-CN">
                <a:latin typeface="Arial" panose="020B0604020202020204" pitchFamily="34" charset="0"/>
              </a:rPr>
              <a:t>A</a:t>
            </a:r>
            <a:r>
              <a:rPr lang="en-US" altLang="zh-CN" sz="1000">
                <a:latin typeface="Arial" panose="020B0604020202020204" pitchFamily="34" charset="0"/>
              </a:rPr>
              <a:t>t</a:t>
            </a:r>
            <a:endParaRPr lang="en-US" altLang="zh-CN" sz="1000">
              <a:latin typeface="Arial" panose="020B0604020202020204" pitchFamily="34" charset="0"/>
            </a:endParaRPr>
          </a:p>
        </p:txBody>
      </p:sp>
      <p:sp>
        <p:nvSpPr>
          <p:cNvPr id="167947" name="文本框 167946"/>
          <p:cNvSpPr txBox="1"/>
          <p:nvPr/>
        </p:nvSpPr>
        <p:spPr>
          <a:xfrm>
            <a:off x="3924300" y="2349500"/>
            <a:ext cx="792163" cy="366713"/>
          </a:xfrm>
          <a:prstGeom prst="rect">
            <a:avLst/>
          </a:prstGeom>
          <a:noFill/>
          <a:ln w="12700">
            <a:noFill/>
          </a:ln>
        </p:spPr>
        <p:txBody>
          <a:bodyPr>
            <a:spAutoFit/>
          </a:bodyPr>
          <a:p>
            <a:pPr>
              <a:spcBef>
                <a:spcPct val="50000"/>
              </a:spcBef>
            </a:pPr>
            <a:r>
              <a:rPr lang="en-US" altLang="zh-CN">
                <a:latin typeface="Arial" panose="020B0604020202020204" pitchFamily="34" charset="0"/>
              </a:rPr>
              <a:t>Q</a:t>
            </a:r>
            <a:r>
              <a:rPr lang="en-US" altLang="zh-CN" sz="1000">
                <a:latin typeface="Arial" panose="020B0604020202020204" pitchFamily="34" charset="0"/>
              </a:rPr>
              <a:t>t</a:t>
            </a:r>
            <a:endParaRPr lang="en-US" altLang="zh-CN" sz="1000">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标题 166913"/>
          <p:cNvSpPr>
            <a:spLocks noGrp="1" noRot="1"/>
          </p:cNvSpPr>
          <p:nvPr>
            <p:ph type="title"/>
          </p:nvPr>
        </p:nvSpPr>
        <p:spPr/>
        <p:txBody>
          <a:bodyPr anchor="ctr" anchorCtr="0"/>
          <a:p>
            <a:endParaRPr dirty="0"/>
          </a:p>
        </p:txBody>
      </p:sp>
      <p:sp>
        <p:nvSpPr>
          <p:cNvPr id="166915" name="文本占位符 166914"/>
          <p:cNvSpPr>
            <a:spLocks noGrp="1" noRot="1"/>
          </p:cNvSpPr>
          <p:nvPr>
            <p:ph type="body" idx="1"/>
          </p:nvPr>
        </p:nvSpPr>
        <p:spPr/>
        <p:txBody>
          <a:bodyPr/>
          <a:p>
            <a:r>
              <a:rPr lang="en-US" altLang="zh-CN" sz="2400"/>
              <a:t>A Markov random field, or Markov network, is a probabilistic graphical model (see Section 9.3) whose structure is an undirected graph (as compared to the directed graphical models of Bayesian belief networks). The nodes of the structure graph of the Markov random field correspond to random variables and the links between the nodes correspond to the dependencies between the connected random variables.</a:t>
            </a:r>
            <a:endParaRPr lang="en-US" altLang="zh-CN"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标题 176129"/>
          <p:cNvSpPr>
            <a:spLocks noGrp="1" noRot="1"/>
          </p:cNvSpPr>
          <p:nvPr>
            <p:ph type="title"/>
          </p:nvPr>
        </p:nvSpPr>
        <p:spPr/>
        <p:txBody>
          <a:bodyPr anchor="ctr" anchorCtr="0"/>
          <a:p>
            <a:endParaRPr dirty="0"/>
          </a:p>
        </p:txBody>
      </p:sp>
      <p:sp>
        <p:nvSpPr>
          <p:cNvPr id="176131" name="文本占位符 176130"/>
          <p:cNvSpPr>
            <a:spLocks noGrp="1" noRot="1"/>
          </p:cNvSpPr>
          <p:nvPr>
            <p:ph type="body" idx="1"/>
          </p:nvPr>
        </p:nvSpPr>
        <p:spPr/>
        <p:txBody>
          <a:bodyPr/>
          <a:p>
            <a:r>
              <a:rPr lang="en-US" altLang="zh-CN" sz="2400"/>
              <a:t>The quantitative components of the Markov random field are specified by a set of potential functions, whose domain is a clique of the graph structure of the Markov random field, and that define a correspondence between the set of all possible joint assignments to the variables from the clique and the set of nonnegative real numbers.</a:t>
            </a:r>
            <a:endParaRPr lang="en-US" altLang="zh-CN" sz="2400"/>
          </a:p>
          <a:p>
            <a:r>
              <a:rPr lang="en-US" altLang="zh-CN" sz="2400"/>
              <a:t>In the loopy logic system, a special version of a Markov random field is used. A potential function is assigned to each dependency between random variables.</a:t>
            </a:r>
            <a:endParaRPr lang="en-US" altLang="zh-CN" sz="2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标题 177153"/>
          <p:cNvSpPr>
            <a:spLocks noGrp="1" noRot="1"/>
          </p:cNvSpPr>
          <p:nvPr>
            <p:ph type="title"/>
          </p:nvPr>
        </p:nvSpPr>
        <p:spPr/>
        <p:txBody>
          <a:bodyPr anchor="ctr" anchorCtr="0"/>
          <a:p>
            <a:endParaRPr dirty="0"/>
          </a:p>
        </p:txBody>
      </p:sp>
      <p:sp>
        <p:nvSpPr>
          <p:cNvPr id="177155" name="文本占位符 177154"/>
          <p:cNvSpPr>
            <a:spLocks noGrp="1" noRot="1"/>
          </p:cNvSpPr>
          <p:nvPr>
            <p:ph type="body" idx="1"/>
          </p:nvPr>
        </p:nvSpPr>
        <p:spPr/>
        <p:txBody>
          <a:bodyPr/>
          <a:p>
            <a:r>
              <a:rPr lang="en-US" altLang="zh-CN" sz="2400"/>
              <a:t>Figure 13.11 illustrates the bipartite Markov random field that captures the potential functions of the BBN of Figure 13.10.</a:t>
            </a:r>
            <a:endParaRPr lang="en-US" altLang="zh-CN" sz="2400"/>
          </a:p>
        </p:txBody>
      </p:sp>
      <p:sp>
        <p:nvSpPr>
          <p:cNvPr id="177156" name="矩形 177155"/>
          <p:cNvSpPr/>
          <p:nvPr/>
        </p:nvSpPr>
        <p:spPr>
          <a:xfrm>
            <a:off x="2051050" y="3213100"/>
            <a:ext cx="504825" cy="431800"/>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77157" name="矩形 177156"/>
          <p:cNvSpPr/>
          <p:nvPr/>
        </p:nvSpPr>
        <p:spPr>
          <a:xfrm>
            <a:off x="5724525" y="3213100"/>
            <a:ext cx="504825" cy="431800"/>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77158" name="椭圆 177157"/>
          <p:cNvSpPr/>
          <p:nvPr/>
        </p:nvSpPr>
        <p:spPr>
          <a:xfrm>
            <a:off x="1979613" y="3933825"/>
            <a:ext cx="720725" cy="50482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7159" name="椭圆 177158"/>
          <p:cNvSpPr/>
          <p:nvPr/>
        </p:nvSpPr>
        <p:spPr>
          <a:xfrm>
            <a:off x="5580063" y="3933825"/>
            <a:ext cx="720725" cy="50482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7160" name="矩形 177159"/>
          <p:cNvSpPr/>
          <p:nvPr/>
        </p:nvSpPr>
        <p:spPr>
          <a:xfrm>
            <a:off x="2916238" y="4508500"/>
            <a:ext cx="2665412" cy="503238"/>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77161" name="椭圆 177160"/>
          <p:cNvSpPr/>
          <p:nvPr/>
        </p:nvSpPr>
        <p:spPr>
          <a:xfrm>
            <a:off x="3779838" y="5300663"/>
            <a:ext cx="720725" cy="50482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7162" name="文本框 177161"/>
          <p:cNvSpPr txBox="1"/>
          <p:nvPr/>
        </p:nvSpPr>
        <p:spPr>
          <a:xfrm>
            <a:off x="2987675" y="4437063"/>
            <a:ext cx="2663825" cy="581025"/>
          </a:xfrm>
          <a:prstGeom prst="rect">
            <a:avLst/>
          </a:prstGeom>
          <a:noFill/>
          <a:ln w="12700">
            <a:noFill/>
          </a:ln>
        </p:spPr>
        <p:txBody>
          <a:bodyPr>
            <a:spAutoFit/>
          </a:bodyPr>
          <a:p>
            <a:pPr>
              <a:spcBef>
                <a:spcPct val="50000"/>
              </a:spcBef>
            </a:pPr>
            <a:r>
              <a:rPr lang="en-US" altLang="zh-CN" sz="1600">
                <a:latin typeface="Arial" panose="020B0604020202020204" pitchFamily="34" charset="0"/>
              </a:rPr>
              <a:t>=[[[.999,.001],[.7,.3]],[[.8,.2],[.1,.9]]]</a:t>
            </a:r>
            <a:endParaRPr lang="en-US" altLang="zh-CN" sz="1600">
              <a:latin typeface="Arial" panose="020B0604020202020204" pitchFamily="34" charset="0"/>
            </a:endParaRPr>
          </a:p>
        </p:txBody>
      </p:sp>
      <p:sp>
        <p:nvSpPr>
          <p:cNvPr id="177163" name="直接连接符 177162"/>
          <p:cNvSpPr/>
          <p:nvPr/>
        </p:nvSpPr>
        <p:spPr>
          <a:xfrm>
            <a:off x="2268538" y="3644900"/>
            <a:ext cx="0" cy="288925"/>
          </a:xfrm>
          <a:prstGeom prst="line">
            <a:avLst/>
          </a:prstGeom>
          <a:ln w="12700" cap="sq" cmpd="sng">
            <a:solidFill>
              <a:schemeClr val="tx1"/>
            </a:solidFill>
            <a:prstDash val="solid"/>
            <a:headEnd type="none" w="med" len="med"/>
            <a:tailEnd type="none" w="med" len="med"/>
          </a:ln>
        </p:spPr>
      </p:sp>
      <p:sp>
        <p:nvSpPr>
          <p:cNvPr id="177164" name="直接连接符 177163"/>
          <p:cNvSpPr/>
          <p:nvPr/>
        </p:nvSpPr>
        <p:spPr>
          <a:xfrm>
            <a:off x="5940425" y="3644900"/>
            <a:ext cx="0" cy="288925"/>
          </a:xfrm>
          <a:prstGeom prst="line">
            <a:avLst/>
          </a:prstGeom>
          <a:ln w="12700" cap="sq" cmpd="sng">
            <a:solidFill>
              <a:schemeClr val="tx1"/>
            </a:solidFill>
            <a:prstDash val="solid"/>
            <a:headEnd type="none" w="med" len="med"/>
            <a:tailEnd type="none" w="med" len="med"/>
          </a:ln>
        </p:spPr>
      </p:sp>
      <p:sp>
        <p:nvSpPr>
          <p:cNvPr id="177165" name="直接连接符 177164"/>
          <p:cNvSpPr/>
          <p:nvPr/>
        </p:nvSpPr>
        <p:spPr>
          <a:xfrm>
            <a:off x="2484438" y="4437063"/>
            <a:ext cx="431800" cy="360362"/>
          </a:xfrm>
          <a:prstGeom prst="line">
            <a:avLst/>
          </a:prstGeom>
          <a:ln w="12700" cap="sq" cmpd="sng">
            <a:solidFill>
              <a:schemeClr val="tx1"/>
            </a:solidFill>
            <a:prstDash val="solid"/>
            <a:headEnd type="none" w="med" len="med"/>
            <a:tailEnd type="none" w="med" len="med"/>
          </a:ln>
        </p:spPr>
      </p:sp>
      <p:sp>
        <p:nvSpPr>
          <p:cNvPr id="177166" name="直接连接符 177165"/>
          <p:cNvSpPr/>
          <p:nvPr/>
        </p:nvSpPr>
        <p:spPr>
          <a:xfrm flipH="1">
            <a:off x="5580063" y="4437063"/>
            <a:ext cx="431800" cy="287337"/>
          </a:xfrm>
          <a:prstGeom prst="line">
            <a:avLst/>
          </a:prstGeom>
          <a:ln w="12700" cap="sq" cmpd="sng">
            <a:solidFill>
              <a:schemeClr val="tx1"/>
            </a:solidFill>
            <a:prstDash val="solid"/>
            <a:headEnd type="none" w="med" len="med"/>
            <a:tailEnd type="none" w="med" len="med"/>
          </a:ln>
        </p:spPr>
      </p:sp>
      <p:sp>
        <p:nvSpPr>
          <p:cNvPr id="177167" name="直接连接符 177166"/>
          <p:cNvSpPr/>
          <p:nvPr/>
        </p:nvSpPr>
        <p:spPr>
          <a:xfrm>
            <a:off x="4140200" y="5013325"/>
            <a:ext cx="0" cy="287338"/>
          </a:xfrm>
          <a:prstGeom prst="line">
            <a:avLst/>
          </a:prstGeom>
          <a:ln w="12700" cap="sq" cmpd="sng">
            <a:solidFill>
              <a:schemeClr val="tx1"/>
            </a:solidFill>
            <a:prstDash val="solid"/>
            <a:headEnd type="none" w="med" len="med"/>
            <a:tailEnd type="none" w="med" len="med"/>
          </a:ln>
        </p:spPr>
      </p:sp>
      <p:sp>
        <p:nvSpPr>
          <p:cNvPr id="177168" name="文本框 177167"/>
          <p:cNvSpPr txBox="1"/>
          <p:nvPr/>
        </p:nvSpPr>
        <p:spPr>
          <a:xfrm>
            <a:off x="1979613" y="3213100"/>
            <a:ext cx="720725" cy="366713"/>
          </a:xfrm>
          <a:prstGeom prst="rect">
            <a:avLst/>
          </a:prstGeom>
          <a:noFill/>
          <a:ln w="12700">
            <a:noFill/>
          </a:ln>
        </p:spPr>
        <p:txBody>
          <a:bodyPr>
            <a:spAutoFit/>
          </a:bodyPr>
          <a:p>
            <a:pPr>
              <a:spcBef>
                <a:spcPct val="50000"/>
              </a:spcBef>
            </a:pPr>
            <a:r>
              <a:rPr lang="en-US" altLang="zh-CN">
                <a:latin typeface="Arial" panose="020B0604020202020204" pitchFamily="34" charset="0"/>
              </a:rPr>
              <a:t>t</a:t>
            </a:r>
            <a:endParaRPr lang="en-US" altLang="zh-CN">
              <a:latin typeface="Arial" panose="020B0604020202020204" pitchFamily="34" charset="0"/>
            </a:endParaRPr>
          </a:p>
        </p:txBody>
      </p:sp>
      <p:sp>
        <p:nvSpPr>
          <p:cNvPr id="177169" name="文本框 177168"/>
          <p:cNvSpPr txBox="1"/>
          <p:nvPr/>
        </p:nvSpPr>
        <p:spPr>
          <a:xfrm>
            <a:off x="2051050" y="4005263"/>
            <a:ext cx="720725" cy="366712"/>
          </a:xfrm>
          <a:prstGeom prst="rect">
            <a:avLst/>
          </a:prstGeom>
          <a:noFill/>
          <a:ln w="12700">
            <a:noFill/>
          </a:ln>
        </p:spPr>
        <p:txBody>
          <a:bodyPr>
            <a:spAutoFit/>
          </a:bodyPr>
          <a:p>
            <a:pPr>
              <a:spcBef>
                <a:spcPct val="50000"/>
              </a:spcBef>
            </a:pPr>
            <a:r>
              <a:rPr lang="en-US" altLang="zh-CN">
                <a:latin typeface="Arial" panose="020B0604020202020204" pitchFamily="34" charset="0"/>
              </a:rPr>
              <a:t>B</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77170" name="文本框 177169"/>
          <p:cNvSpPr txBox="1"/>
          <p:nvPr/>
        </p:nvSpPr>
        <p:spPr>
          <a:xfrm>
            <a:off x="5724525" y="3213100"/>
            <a:ext cx="720725" cy="366713"/>
          </a:xfrm>
          <a:prstGeom prst="rect">
            <a:avLst/>
          </a:prstGeom>
          <a:noFill/>
          <a:ln w="12700">
            <a:noFill/>
          </a:ln>
        </p:spPr>
        <p:txBody>
          <a:bodyPr>
            <a:spAutoFit/>
          </a:bodyPr>
          <a:p>
            <a:pPr>
              <a:spcBef>
                <a:spcPct val="50000"/>
              </a:spcBef>
            </a:pPr>
            <a:r>
              <a:rPr lang="en-US" altLang="zh-CN">
                <a:latin typeface="Arial" panose="020B0604020202020204" pitchFamily="34" charset="0"/>
              </a:rPr>
              <a:t>f</a:t>
            </a:r>
            <a:endParaRPr lang="en-US" altLang="zh-CN">
              <a:latin typeface="Arial" panose="020B0604020202020204" pitchFamily="34" charset="0"/>
            </a:endParaRPr>
          </a:p>
        </p:txBody>
      </p:sp>
      <p:sp>
        <p:nvSpPr>
          <p:cNvPr id="177171" name="文本框 177170"/>
          <p:cNvSpPr txBox="1"/>
          <p:nvPr/>
        </p:nvSpPr>
        <p:spPr>
          <a:xfrm>
            <a:off x="5651500" y="4005263"/>
            <a:ext cx="720725" cy="366712"/>
          </a:xfrm>
          <a:prstGeom prst="rect">
            <a:avLst/>
          </a:prstGeom>
          <a:noFill/>
          <a:ln w="12700">
            <a:noFill/>
          </a:ln>
        </p:spPr>
        <p:txBody>
          <a:bodyPr>
            <a:spAutoFit/>
          </a:bodyPr>
          <a:p>
            <a:pPr>
              <a:spcBef>
                <a:spcPct val="50000"/>
              </a:spcBef>
            </a:pPr>
            <a:r>
              <a:rPr lang="en-US" altLang="zh-CN">
                <a:latin typeface="Arial" panose="020B0604020202020204" pitchFamily="34" charset="0"/>
              </a:rPr>
              <a:t>Q</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77172" name="文本框 177171"/>
          <p:cNvSpPr txBox="1"/>
          <p:nvPr/>
        </p:nvSpPr>
        <p:spPr>
          <a:xfrm>
            <a:off x="3779838" y="5373688"/>
            <a:ext cx="7207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77173" name="文本框 177172"/>
          <p:cNvSpPr txBox="1"/>
          <p:nvPr/>
        </p:nvSpPr>
        <p:spPr>
          <a:xfrm>
            <a:off x="900113" y="6021388"/>
            <a:ext cx="7993062" cy="915987"/>
          </a:xfrm>
          <a:prstGeom prst="rect">
            <a:avLst/>
          </a:prstGeom>
          <a:noFill/>
          <a:ln w="12700">
            <a:noFill/>
          </a:ln>
        </p:spPr>
        <p:txBody>
          <a:bodyPr>
            <a:spAutoFit/>
          </a:bodyPr>
          <a:p>
            <a:pPr>
              <a:spcBef>
                <a:spcPct val="50000"/>
              </a:spcBef>
            </a:pPr>
            <a:r>
              <a:rPr lang="en-US" altLang="zh-CN">
                <a:latin typeface="Arial" panose="020B0604020202020204" pitchFamily="34" charset="0"/>
              </a:rPr>
              <a:t>Figure 13.11 A Markov random field reflecting the potential functions of the random variables in the BBN of Figure 13.10, together with the two observations about the system.</a:t>
            </a:r>
            <a:endParaRPr lang="en-US" altLang="zh-CN">
              <a:latin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标题 178177"/>
          <p:cNvSpPr>
            <a:spLocks noGrp="1" noRot="1"/>
          </p:cNvSpPr>
          <p:nvPr>
            <p:ph type="title"/>
          </p:nvPr>
        </p:nvSpPr>
        <p:spPr/>
        <p:txBody>
          <a:bodyPr anchor="ctr" anchorCtr="0"/>
          <a:p>
            <a:endParaRPr dirty="0"/>
          </a:p>
        </p:txBody>
      </p:sp>
      <p:sp>
        <p:nvSpPr>
          <p:cNvPr id="178179" name="文本占位符 178178"/>
          <p:cNvSpPr>
            <a:spLocks noGrp="1" noRot="1"/>
          </p:cNvSpPr>
          <p:nvPr>
            <p:ph type="body" idx="1"/>
          </p:nvPr>
        </p:nvSpPr>
        <p:spPr>
          <a:xfrm>
            <a:off x="304800" y="1981200"/>
            <a:ext cx="8540750" cy="4327525"/>
          </a:xfrm>
        </p:spPr>
        <p:txBody>
          <a:bodyPr/>
          <a:p>
            <a:r>
              <a:rPr lang="en-US" altLang="zh-CN" sz="2400"/>
              <a:t>In loopy logic we can specify facts about the model and ask queries; for instance, we can state:</a:t>
            </a:r>
            <a:endParaRPr lang="en-US" altLang="zh-CN" sz="2400"/>
          </a:p>
          <a:p>
            <a:pPr>
              <a:buNone/>
            </a:pPr>
            <a:endParaRPr lang="en-US" altLang="zh-CN" sz="2400"/>
          </a:p>
          <a:p>
            <a:pPr>
              <a:buNone/>
            </a:pPr>
            <a:r>
              <a:rPr lang="en-US" altLang="zh-CN" sz="2400"/>
              <a:t>     B</a:t>
            </a:r>
            <a:r>
              <a:rPr lang="en-US" altLang="zh-CN" sz="1000"/>
              <a:t>1</a:t>
            </a:r>
            <a:r>
              <a:rPr lang="en-US" altLang="zh-CN" sz="2400"/>
              <a:t>=t.</a:t>
            </a:r>
            <a:endParaRPr lang="en-US" altLang="zh-CN" sz="2400"/>
          </a:p>
          <a:p>
            <a:pPr>
              <a:buNone/>
            </a:pPr>
            <a:r>
              <a:rPr lang="en-US" altLang="zh-CN" sz="2400"/>
              <a:t>     Q</a:t>
            </a:r>
            <a:r>
              <a:rPr lang="en-US" altLang="zh-CN" sz="1000"/>
              <a:t>1</a:t>
            </a:r>
            <a:r>
              <a:rPr lang="en-US" altLang="zh-CN" sz="2400"/>
              <a:t>=f.</a:t>
            </a:r>
            <a:endParaRPr lang="en-US" altLang="zh-CN" sz="2400"/>
          </a:p>
          <a:p>
            <a:pPr>
              <a:buNone/>
            </a:pPr>
            <a:r>
              <a:rPr lang="en-US" altLang="zh-CN" sz="2400"/>
              <a:t>     A</a:t>
            </a:r>
            <a:r>
              <a:rPr lang="en-US" altLang="zh-CN" sz="1000"/>
              <a:t>1</a:t>
            </a:r>
            <a:r>
              <a:rPr lang="en-US" altLang="zh-CN" sz="2400"/>
              <a:t>=?</a:t>
            </a:r>
            <a:endParaRPr lang="en-US" altLang="zh-CN" sz="2400"/>
          </a:p>
          <a:p>
            <a:pPr>
              <a:buNone/>
            </a:pPr>
            <a:r>
              <a:rPr lang="en-US" altLang="zh-CN" sz="2400"/>
              <a:t>     An interpretation of these three statements is that we know that at time 1 there was a burglary, that there was no earthquake, and that we would like to know the probability of the alarm going off.</a:t>
            </a:r>
            <a:endParaRPr lang="en-US" altLang="zh-CN"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标题 133121"/>
          <p:cNvSpPr>
            <a:spLocks noGrp="1" noRot="1"/>
          </p:cNvSpPr>
          <p:nvPr>
            <p:ph type="title"/>
          </p:nvPr>
        </p:nvSpPr>
        <p:spPr/>
        <p:txBody>
          <a:bodyPr anchor="ctr" anchorCtr="0"/>
          <a:p>
            <a:r>
              <a:rPr lang="en-US" altLang="zh-CN" sz="2800"/>
              <a:t>13.1.1 Introduction to and Definition of Hidden Markov Models</a:t>
            </a:r>
            <a:endParaRPr lang="en-US" altLang="zh-CN" sz="2800"/>
          </a:p>
        </p:txBody>
      </p:sp>
      <p:pic>
        <p:nvPicPr>
          <p:cNvPr id="5" name="图片 4"/>
          <p:cNvPicPr>
            <a:picLocks noChangeAspect="1"/>
          </p:cNvPicPr>
          <p:nvPr/>
        </p:nvPicPr>
        <p:blipFill>
          <a:blip r:embed="rId1"/>
          <a:stretch>
            <a:fillRect/>
          </a:stretch>
        </p:blipFill>
        <p:spPr>
          <a:xfrm>
            <a:off x="107950" y="1772920"/>
            <a:ext cx="8477250" cy="41910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标题 179201"/>
          <p:cNvSpPr>
            <a:spLocks noGrp="1" noRot="1"/>
          </p:cNvSpPr>
          <p:nvPr>
            <p:ph type="title"/>
          </p:nvPr>
        </p:nvSpPr>
        <p:spPr/>
        <p:txBody>
          <a:bodyPr anchor="ctr" anchorCtr="0"/>
          <a:p>
            <a:endParaRPr dirty="0"/>
          </a:p>
        </p:txBody>
      </p:sp>
      <p:sp>
        <p:nvSpPr>
          <p:cNvPr id="179203" name="文本占位符 179202"/>
          <p:cNvSpPr>
            <a:spLocks noGrp="1" noRot="1"/>
          </p:cNvSpPr>
          <p:nvPr>
            <p:ph type="body" idx="1"/>
          </p:nvPr>
        </p:nvSpPr>
        <p:spPr/>
        <p:txBody>
          <a:bodyPr/>
          <a:p>
            <a:r>
              <a:rPr lang="en-US" altLang="zh-CN" sz="2400"/>
              <a:t>In addition, loopy logic supports learning by allowing its users to assign learnable distributions to selected rules of a loopy logic program. To denote this we use the variable L in the program:</a:t>
            </a:r>
            <a:endParaRPr lang="en-US" altLang="zh-CN" sz="2400"/>
          </a:p>
          <a:p>
            <a:pPr>
              <a:buNone/>
            </a:pPr>
            <a:r>
              <a:rPr lang="en-US" altLang="zh-CN" sz="2400"/>
              <a:t>            A</a:t>
            </a:r>
            <a:r>
              <a:rPr lang="en-US" altLang="zh-CN" sz="1000"/>
              <a:t>t</a:t>
            </a:r>
            <a:r>
              <a:rPr lang="en-US" altLang="zh-CN" sz="2400"/>
              <a:t> | B</a:t>
            </a:r>
            <a:r>
              <a:rPr lang="en-US" altLang="zh-CN" sz="1000"/>
              <a:t>t</a:t>
            </a:r>
            <a:r>
              <a:rPr lang="en-US" altLang="zh-CN" sz="2400"/>
              <a:t>, Q</a:t>
            </a:r>
            <a:r>
              <a:rPr lang="en-US" altLang="zh-CN" sz="1000"/>
              <a:t>t</a:t>
            </a:r>
            <a:r>
              <a:rPr lang="en-US" altLang="zh-CN" sz="2400"/>
              <a:t>=L</a:t>
            </a:r>
            <a:endParaRPr lang="en-US" altLang="zh-CN" sz="2400"/>
          </a:p>
          <a:p>
            <a:pPr>
              <a:buNone/>
            </a:pPr>
            <a:r>
              <a:rPr lang="en-US" altLang="zh-CN" sz="2400"/>
              <a:t>    We can now present a collected set of observations to the loopy logic interpreter over a set of time periods using the fact representation, below. For simplicity, we collect only three data points at each of three time intervals:</a:t>
            </a:r>
            <a:endParaRPr lang="en-US" altLang="zh-CN"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标题 180225"/>
          <p:cNvSpPr>
            <a:spLocks noGrp="1" noRot="1"/>
          </p:cNvSpPr>
          <p:nvPr>
            <p:ph type="title"/>
          </p:nvPr>
        </p:nvSpPr>
        <p:spPr/>
        <p:txBody>
          <a:bodyPr anchor="ctr" anchorCtr="0"/>
          <a:p>
            <a:endParaRPr dirty="0"/>
          </a:p>
        </p:txBody>
      </p:sp>
      <p:sp>
        <p:nvSpPr>
          <p:cNvPr id="180227" name="文本占位符 180226"/>
          <p:cNvSpPr>
            <a:spLocks noGrp="1" noRot="1"/>
          </p:cNvSpPr>
          <p:nvPr>
            <p:ph type="body" idx="1"/>
          </p:nvPr>
        </p:nvSpPr>
        <p:spPr>
          <a:xfrm>
            <a:off x="304800" y="1981200"/>
            <a:ext cx="8540750" cy="4876800"/>
          </a:xfrm>
        </p:spPr>
        <p:txBody>
          <a:bodyPr/>
          <a:p>
            <a:pPr>
              <a:lnSpc>
                <a:spcPct val="70000"/>
              </a:lnSpc>
              <a:buNone/>
            </a:pPr>
            <a:r>
              <a:rPr lang="en-US" altLang="zh-CN" sz="2400"/>
              <a:t>Q</a:t>
            </a:r>
            <a:r>
              <a:rPr lang="en-US" altLang="zh-CN" sz="1000"/>
              <a:t>1</a:t>
            </a:r>
            <a:r>
              <a:rPr lang="en-US" altLang="zh-CN" sz="2400"/>
              <a:t>=f</a:t>
            </a:r>
            <a:endParaRPr lang="en-US" altLang="zh-CN" sz="2400"/>
          </a:p>
          <a:p>
            <a:pPr>
              <a:lnSpc>
                <a:spcPct val="70000"/>
              </a:lnSpc>
              <a:buNone/>
            </a:pPr>
            <a:r>
              <a:rPr lang="en-US" altLang="zh-CN" sz="2400"/>
              <a:t>B</a:t>
            </a:r>
            <a:r>
              <a:rPr lang="en-US" altLang="zh-CN" sz="1000"/>
              <a:t>1</a:t>
            </a:r>
            <a:r>
              <a:rPr lang="en-US" altLang="zh-CN" sz="2400"/>
              <a:t>=t</a:t>
            </a:r>
            <a:endParaRPr lang="en-US" altLang="zh-CN" sz="2400"/>
          </a:p>
          <a:p>
            <a:pPr>
              <a:lnSpc>
                <a:spcPct val="70000"/>
              </a:lnSpc>
              <a:buNone/>
            </a:pPr>
            <a:r>
              <a:rPr lang="en-US" altLang="zh-CN" sz="2400"/>
              <a:t>A</a:t>
            </a:r>
            <a:r>
              <a:rPr lang="en-US" altLang="zh-CN" sz="1000"/>
              <a:t>1</a:t>
            </a:r>
            <a:r>
              <a:rPr lang="en-US" altLang="zh-CN" sz="2400"/>
              <a:t>=t</a:t>
            </a:r>
            <a:endParaRPr lang="en-US" altLang="zh-CN" sz="2400"/>
          </a:p>
          <a:p>
            <a:pPr>
              <a:lnSpc>
                <a:spcPct val="70000"/>
              </a:lnSpc>
              <a:buNone/>
            </a:pPr>
            <a:r>
              <a:rPr lang="en-US" altLang="zh-CN" sz="2400"/>
              <a:t>Q</a:t>
            </a:r>
            <a:r>
              <a:rPr lang="en-US" altLang="zh-CN" sz="1000"/>
              <a:t>2</a:t>
            </a:r>
            <a:r>
              <a:rPr lang="en-US" altLang="zh-CN" sz="2400"/>
              <a:t>=t</a:t>
            </a:r>
            <a:endParaRPr lang="en-US" altLang="zh-CN" sz="2400"/>
          </a:p>
          <a:p>
            <a:pPr>
              <a:lnSpc>
                <a:spcPct val="70000"/>
              </a:lnSpc>
              <a:buNone/>
            </a:pPr>
            <a:r>
              <a:rPr lang="en-US" altLang="zh-CN" sz="2400"/>
              <a:t>B</a:t>
            </a:r>
            <a:r>
              <a:rPr lang="en-US" altLang="zh-CN" sz="1000"/>
              <a:t>2</a:t>
            </a:r>
            <a:r>
              <a:rPr lang="en-US" altLang="zh-CN" sz="2400"/>
              <a:t>=f</a:t>
            </a:r>
            <a:endParaRPr lang="en-US" altLang="zh-CN" sz="2400"/>
          </a:p>
          <a:p>
            <a:pPr>
              <a:lnSpc>
                <a:spcPct val="70000"/>
              </a:lnSpc>
              <a:buNone/>
            </a:pPr>
            <a:r>
              <a:rPr lang="en-US" altLang="zh-CN" sz="2400"/>
              <a:t>A</a:t>
            </a:r>
            <a:r>
              <a:rPr lang="en-US" altLang="zh-CN" sz="1000"/>
              <a:t>2</a:t>
            </a:r>
            <a:r>
              <a:rPr lang="en-US" altLang="zh-CN" sz="2400"/>
              <a:t>=t</a:t>
            </a:r>
            <a:endParaRPr lang="en-US" altLang="zh-CN" sz="2400"/>
          </a:p>
          <a:p>
            <a:pPr>
              <a:lnSpc>
                <a:spcPct val="70000"/>
              </a:lnSpc>
              <a:buNone/>
            </a:pPr>
            <a:r>
              <a:rPr lang="en-US" altLang="zh-CN" sz="2400"/>
              <a:t>Q</a:t>
            </a:r>
            <a:r>
              <a:rPr lang="en-US" altLang="zh-CN" sz="1000"/>
              <a:t>3</a:t>
            </a:r>
            <a:r>
              <a:rPr lang="en-US" altLang="zh-CN" sz="2400"/>
              <a:t>=f</a:t>
            </a:r>
            <a:endParaRPr lang="en-US" altLang="zh-CN" sz="2400"/>
          </a:p>
          <a:p>
            <a:pPr>
              <a:lnSpc>
                <a:spcPct val="70000"/>
              </a:lnSpc>
              <a:buNone/>
            </a:pPr>
            <a:r>
              <a:rPr lang="en-US" altLang="zh-CN" sz="2400"/>
              <a:t>B</a:t>
            </a:r>
            <a:r>
              <a:rPr lang="en-US" altLang="zh-CN" sz="1000"/>
              <a:t>3</a:t>
            </a:r>
            <a:r>
              <a:rPr lang="en-US" altLang="zh-CN" sz="2400"/>
              <a:t>=f</a:t>
            </a:r>
            <a:endParaRPr lang="en-US" altLang="zh-CN" sz="2400"/>
          </a:p>
          <a:p>
            <a:pPr>
              <a:lnSpc>
                <a:spcPct val="70000"/>
              </a:lnSpc>
              <a:buNone/>
            </a:pPr>
            <a:r>
              <a:rPr lang="en-US" altLang="zh-CN" sz="2400"/>
              <a:t>A</a:t>
            </a:r>
            <a:r>
              <a:rPr lang="en-US" altLang="zh-CN" sz="1000"/>
              <a:t>3</a:t>
            </a:r>
            <a:r>
              <a:rPr lang="en-US" altLang="zh-CN" sz="2400"/>
              <a:t>=f</a:t>
            </a:r>
            <a:endParaRPr lang="en-US" altLang="zh-CN" sz="2400"/>
          </a:p>
          <a:p>
            <a:pPr>
              <a:lnSpc>
                <a:spcPct val="90000"/>
              </a:lnSpc>
              <a:buNone/>
            </a:pPr>
            <a:r>
              <a:rPr lang="en-US" altLang="zh-CN" sz="2400"/>
              <a:t>    For the alarm BBN shown in Figure 13.10, its corresponding Markov random field, with the learnable parameter L linked to each cluster node whose rule unifies with the learnable rule presented earlier (A</a:t>
            </a:r>
            <a:r>
              <a:rPr lang="en-US" altLang="zh-CN" sz="1000"/>
              <a:t>t </a:t>
            </a:r>
            <a:r>
              <a:rPr lang="en-US" altLang="zh-CN" sz="2400"/>
              <a:t>| </a:t>
            </a:r>
            <a:r>
              <a:rPr lang="en-US" altLang="zh-CN" sz="2400" err="1"/>
              <a:t>B</a:t>
            </a:r>
            <a:r>
              <a:rPr lang="en-US" altLang="zh-CN" sz="1000" err="1"/>
              <a:t>t</a:t>
            </a:r>
            <a:r>
              <a:rPr lang="en-US" altLang="zh-CN" sz="2400" err="1"/>
              <a:t>,Q</a:t>
            </a:r>
            <a:r>
              <a:rPr lang="en-US" altLang="zh-CN" sz="1000" err="1"/>
              <a:t>t</a:t>
            </a:r>
            <a:r>
              <a:rPr lang="en-US" altLang="zh-CN" sz="2400"/>
              <a:t>=L), is presented in Figure 13.12.</a:t>
            </a:r>
            <a:endParaRPr lang="en-US" altLang="zh-CN"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标题 181249"/>
          <p:cNvSpPr>
            <a:spLocks noGrp="1" noRot="1"/>
          </p:cNvSpPr>
          <p:nvPr>
            <p:ph type="title"/>
          </p:nvPr>
        </p:nvSpPr>
        <p:spPr/>
        <p:txBody>
          <a:bodyPr anchor="ctr" anchorCtr="0"/>
          <a:p>
            <a:endParaRPr dirty="0"/>
          </a:p>
        </p:txBody>
      </p:sp>
      <p:sp>
        <p:nvSpPr>
          <p:cNvPr id="181251" name="文本占位符 181250"/>
          <p:cNvSpPr>
            <a:spLocks noGrp="1" noRot="1"/>
          </p:cNvSpPr>
          <p:nvPr>
            <p:ph type="body" idx="1"/>
          </p:nvPr>
        </p:nvSpPr>
        <p:spPr/>
        <p:txBody>
          <a:bodyPr/>
          <a:p>
            <a:r>
              <a:rPr lang="en-US" altLang="zh-CN" sz="2400"/>
              <a:t>We next populate the known distributions of the BBN, and make a random initialization to the cluster nodes R1,R2, and R3 as well as to the learnable node L. Figure 13.12 shows the result.</a:t>
            </a:r>
            <a:endParaRPr lang="en-US" altLang="zh-CN"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5" name="文本占位符 182274"/>
          <p:cNvSpPr>
            <a:spLocks noGrp="1" noRot="1"/>
          </p:cNvSpPr>
          <p:nvPr>
            <p:ph type="body" idx="1"/>
          </p:nvPr>
        </p:nvSpPr>
        <p:spPr>
          <a:xfrm>
            <a:off x="250825" y="5876925"/>
            <a:ext cx="8540750" cy="981075"/>
          </a:xfrm>
        </p:spPr>
        <p:txBody>
          <a:bodyPr/>
          <a:p>
            <a:pPr>
              <a:lnSpc>
                <a:spcPct val="90000"/>
              </a:lnSpc>
              <a:buNone/>
            </a:pPr>
            <a:r>
              <a:rPr lang="en-US" altLang="zh-CN" sz="2000"/>
              <a:t>Figure 13.12 A learnable node L is added to the Markov random field of Figure 13.11. The Markov random field iterates across three time periods. For simplicity, the EM iteration is only indicated at time 1.</a:t>
            </a:r>
            <a:endParaRPr lang="en-US" altLang="zh-CN" sz="2000"/>
          </a:p>
        </p:txBody>
      </p:sp>
      <p:grpSp>
        <p:nvGrpSpPr>
          <p:cNvPr id="182336" name="组合 182335"/>
          <p:cNvGrpSpPr/>
          <p:nvPr/>
        </p:nvGrpSpPr>
        <p:grpSpPr>
          <a:xfrm>
            <a:off x="971550" y="476250"/>
            <a:ext cx="7273925" cy="5040313"/>
            <a:chOff x="612" y="300"/>
            <a:chExt cx="4582" cy="3175"/>
          </a:xfrm>
        </p:grpSpPr>
        <p:grpSp>
          <p:nvGrpSpPr>
            <p:cNvPr id="182328" name="组合 182327"/>
            <p:cNvGrpSpPr/>
            <p:nvPr/>
          </p:nvGrpSpPr>
          <p:grpSpPr>
            <a:xfrm>
              <a:off x="612" y="300"/>
              <a:ext cx="4582" cy="3175"/>
              <a:chOff x="612" y="300"/>
              <a:chExt cx="4582" cy="3175"/>
            </a:xfrm>
          </p:grpSpPr>
          <p:sp>
            <p:nvSpPr>
              <p:cNvPr id="182276" name="矩形 182275"/>
              <p:cNvSpPr/>
              <p:nvPr/>
            </p:nvSpPr>
            <p:spPr>
              <a:xfrm>
                <a:off x="612" y="300"/>
                <a:ext cx="862" cy="545"/>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77" name="矩形 182276"/>
              <p:cNvSpPr/>
              <p:nvPr/>
            </p:nvSpPr>
            <p:spPr>
              <a:xfrm>
                <a:off x="612" y="1071"/>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78" name="矩形 182277"/>
              <p:cNvSpPr/>
              <p:nvPr/>
            </p:nvSpPr>
            <p:spPr>
              <a:xfrm>
                <a:off x="1066" y="2251"/>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79" name="矩形 182278"/>
              <p:cNvSpPr/>
              <p:nvPr/>
            </p:nvSpPr>
            <p:spPr>
              <a:xfrm>
                <a:off x="4422" y="2251"/>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80" name="矩形 182279"/>
              <p:cNvSpPr/>
              <p:nvPr/>
            </p:nvSpPr>
            <p:spPr>
              <a:xfrm>
                <a:off x="2835" y="2251"/>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81" name="矩形 182280"/>
              <p:cNvSpPr/>
              <p:nvPr/>
            </p:nvSpPr>
            <p:spPr>
              <a:xfrm>
                <a:off x="1111" y="3203"/>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82" name="矩形 182281"/>
              <p:cNvSpPr/>
              <p:nvPr/>
            </p:nvSpPr>
            <p:spPr>
              <a:xfrm>
                <a:off x="2880" y="3203"/>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83" name="矩形 182282"/>
              <p:cNvSpPr/>
              <p:nvPr/>
            </p:nvSpPr>
            <p:spPr>
              <a:xfrm>
                <a:off x="4785" y="1071"/>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84" name="矩形 182283"/>
              <p:cNvSpPr/>
              <p:nvPr/>
            </p:nvSpPr>
            <p:spPr>
              <a:xfrm>
                <a:off x="3923" y="1071"/>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85" name="矩形 182284"/>
              <p:cNvSpPr/>
              <p:nvPr/>
            </p:nvSpPr>
            <p:spPr>
              <a:xfrm>
                <a:off x="3243" y="1071"/>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86" name="矩形 182285"/>
              <p:cNvSpPr/>
              <p:nvPr/>
            </p:nvSpPr>
            <p:spPr>
              <a:xfrm>
                <a:off x="2336" y="1071"/>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87" name="矩形 182286"/>
              <p:cNvSpPr/>
              <p:nvPr/>
            </p:nvSpPr>
            <p:spPr>
              <a:xfrm>
                <a:off x="1565" y="1071"/>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88" name="矩形 182287"/>
              <p:cNvSpPr/>
              <p:nvPr/>
            </p:nvSpPr>
            <p:spPr>
              <a:xfrm>
                <a:off x="4422" y="3158"/>
                <a:ext cx="362" cy="272"/>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289" name="椭圆 182288"/>
              <p:cNvSpPr/>
              <p:nvPr/>
            </p:nvSpPr>
            <p:spPr>
              <a:xfrm>
                <a:off x="657" y="1616"/>
                <a:ext cx="409"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82290" name="椭圆 182289"/>
              <p:cNvSpPr/>
              <p:nvPr/>
            </p:nvSpPr>
            <p:spPr>
              <a:xfrm>
                <a:off x="2835" y="2704"/>
                <a:ext cx="409"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82291" name="椭圆 182290"/>
              <p:cNvSpPr/>
              <p:nvPr/>
            </p:nvSpPr>
            <p:spPr>
              <a:xfrm>
                <a:off x="1066" y="2704"/>
                <a:ext cx="409"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82292" name="椭圆 182291"/>
              <p:cNvSpPr/>
              <p:nvPr/>
            </p:nvSpPr>
            <p:spPr>
              <a:xfrm>
                <a:off x="4422" y="2704"/>
                <a:ext cx="409"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82293" name="椭圆 182292"/>
              <p:cNvSpPr/>
              <p:nvPr/>
            </p:nvSpPr>
            <p:spPr>
              <a:xfrm>
                <a:off x="1519" y="1661"/>
                <a:ext cx="409"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82294" name="椭圆 182293"/>
              <p:cNvSpPr/>
              <p:nvPr/>
            </p:nvSpPr>
            <p:spPr>
              <a:xfrm>
                <a:off x="2336" y="1661"/>
                <a:ext cx="409"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82295" name="椭圆 182294"/>
              <p:cNvSpPr/>
              <p:nvPr/>
            </p:nvSpPr>
            <p:spPr>
              <a:xfrm>
                <a:off x="3243" y="1661"/>
                <a:ext cx="409"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82296" name="椭圆 182295"/>
              <p:cNvSpPr/>
              <p:nvPr/>
            </p:nvSpPr>
            <p:spPr>
              <a:xfrm>
                <a:off x="3969" y="1661"/>
                <a:ext cx="409"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82297" name="椭圆 182296"/>
              <p:cNvSpPr/>
              <p:nvPr/>
            </p:nvSpPr>
            <p:spPr>
              <a:xfrm>
                <a:off x="4785" y="1661"/>
                <a:ext cx="409" cy="317"/>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82298" name="直接连接符 182297"/>
              <p:cNvSpPr/>
              <p:nvPr/>
            </p:nvSpPr>
            <p:spPr>
              <a:xfrm>
                <a:off x="930" y="1344"/>
                <a:ext cx="45" cy="317"/>
              </a:xfrm>
              <a:prstGeom prst="line">
                <a:avLst/>
              </a:prstGeom>
              <a:ln w="12700" cap="sq" cmpd="sng">
                <a:solidFill>
                  <a:schemeClr val="tx1"/>
                </a:solidFill>
                <a:prstDash val="solid"/>
                <a:headEnd type="none" w="med" len="med"/>
                <a:tailEnd type="triangle" w="med" len="med"/>
              </a:ln>
            </p:spPr>
          </p:sp>
          <p:sp>
            <p:nvSpPr>
              <p:cNvPr id="182299" name="直接连接符 182298"/>
              <p:cNvSpPr/>
              <p:nvPr/>
            </p:nvSpPr>
            <p:spPr>
              <a:xfrm>
                <a:off x="793" y="1344"/>
                <a:ext cx="46" cy="272"/>
              </a:xfrm>
              <a:prstGeom prst="line">
                <a:avLst/>
              </a:prstGeom>
              <a:ln w="12700" cap="sq" cmpd="sng">
                <a:solidFill>
                  <a:schemeClr val="tx1"/>
                </a:solidFill>
                <a:prstDash val="solid"/>
                <a:headEnd type="none" w="med" len="med"/>
                <a:tailEnd type="none" w="med" len="med"/>
              </a:ln>
            </p:spPr>
          </p:sp>
          <p:sp>
            <p:nvSpPr>
              <p:cNvPr id="182300" name="直接连接符 182299"/>
              <p:cNvSpPr/>
              <p:nvPr/>
            </p:nvSpPr>
            <p:spPr>
              <a:xfrm flipH="1" flipV="1">
                <a:off x="657" y="1344"/>
                <a:ext cx="46" cy="317"/>
              </a:xfrm>
              <a:prstGeom prst="line">
                <a:avLst/>
              </a:prstGeom>
              <a:ln w="12700" cap="flat" cmpd="sng">
                <a:solidFill>
                  <a:schemeClr val="tx1"/>
                </a:solidFill>
                <a:prstDash val="sysDot"/>
                <a:headEnd type="none" w="med" len="med"/>
                <a:tailEnd type="triangle" w="med" len="med"/>
              </a:ln>
            </p:spPr>
          </p:sp>
          <p:sp>
            <p:nvSpPr>
              <p:cNvPr id="182301" name="直接连接符 182300"/>
              <p:cNvSpPr/>
              <p:nvPr/>
            </p:nvSpPr>
            <p:spPr>
              <a:xfrm flipH="1">
                <a:off x="1837" y="1344"/>
                <a:ext cx="45" cy="317"/>
              </a:xfrm>
              <a:prstGeom prst="line">
                <a:avLst/>
              </a:prstGeom>
              <a:ln w="12700" cap="sq" cmpd="sng">
                <a:solidFill>
                  <a:schemeClr val="tx1"/>
                </a:solidFill>
                <a:prstDash val="solid"/>
                <a:headEnd type="none" w="med" len="med"/>
                <a:tailEnd type="triangle" w="med" len="med"/>
              </a:ln>
            </p:spPr>
          </p:sp>
          <p:sp>
            <p:nvSpPr>
              <p:cNvPr id="182302" name="直接连接符 182301"/>
              <p:cNvSpPr/>
              <p:nvPr/>
            </p:nvSpPr>
            <p:spPr>
              <a:xfrm>
                <a:off x="1746" y="1344"/>
                <a:ext cx="0" cy="317"/>
              </a:xfrm>
              <a:prstGeom prst="line">
                <a:avLst/>
              </a:prstGeom>
              <a:ln w="12700" cap="sq" cmpd="sng">
                <a:solidFill>
                  <a:schemeClr val="tx1"/>
                </a:solidFill>
                <a:prstDash val="solid"/>
                <a:headEnd type="none" w="med" len="med"/>
                <a:tailEnd type="none" w="med" len="med"/>
              </a:ln>
            </p:spPr>
          </p:sp>
          <p:sp>
            <p:nvSpPr>
              <p:cNvPr id="182303" name="直接连接符 182302"/>
              <p:cNvSpPr/>
              <p:nvPr/>
            </p:nvSpPr>
            <p:spPr>
              <a:xfrm flipV="1">
                <a:off x="1655" y="1344"/>
                <a:ext cx="0" cy="317"/>
              </a:xfrm>
              <a:prstGeom prst="line">
                <a:avLst/>
              </a:prstGeom>
              <a:ln w="12700" cap="flat" cmpd="sng">
                <a:solidFill>
                  <a:schemeClr val="tx1"/>
                </a:solidFill>
                <a:prstDash val="sysDot"/>
                <a:headEnd type="none" w="med" len="med"/>
                <a:tailEnd type="triangle" w="med" len="med"/>
              </a:ln>
            </p:spPr>
          </p:sp>
          <p:sp>
            <p:nvSpPr>
              <p:cNvPr id="182304" name="直接连接符 182303"/>
              <p:cNvSpPr/>
              <p:nvPr/>
            </p:nvSpPr>
            <p:spPr>
              <a:xfrm>
                <a:off x="2517" y="1344"/>
                <a:ext cx="0" cy="317"/>
              </a:xfrm>
              <a:prstGeom prst="line">
                <a:avLst/>
              </a:prstGeom>
              <a:ln w="12700" cap="sq" cmpd="sng">
                <a:solidFill>
                  <a:schemeClr val="tx1"/>
                </a:solidFill>
                <a:prstDash val="solid"/>
                <a:headEnd type="none" w="med" len="med"/>
                <a:tailEnd type="none" w="med" len="med"/>
              </a:ln>
            </p:spPr>
          </p:sp>
          <p:sp>
            <p:nvSpPr>
              <p:cNvPr id="182305" name="直接连接符 182304"/>
              <p:cNvSpPr/>
              <p:nvPr/>
            </p:nvSpPr>
            <p:spPr>
              <a:xfrm>
                <a:off x="3424" y="1344"/>
                <a:ext cx="0" cy="317"/>
              </a:xfrm>
              <a:prstGeom prst="line">
                <a:avLst/>
              </a:prstGeom>
              <a:ln w="12700" cap="sq" cmpd="sng">
                <a:solidFill>
                  <a:schemeClr val="tx1"/>
                </a:solidFill>
                <a:prstDash val="solid"/>
                <a:headEnd type="none" w="med" len="med"/>
                <a:tailEnd type="none" w="med" len="med"/>
              </a:ln>
            </p:spPr>
          </p:sp>
          <p:sp>
            <p:nvSpPr>
              <p:cNvPr id="182306" name="直接连接符 182305"/>
              <p:cNvSpPr/>
              <p:nvPr/>
            </p:nvSpPr>
            <p:spPr>
              <a:xfrm>
                <a:off x="4195" y="1344"/>
                <a:ext cx="0" cy="317"/>
              </a:xfrm>
              <a:prstGeom prst="line">
                <a:avLst/>
              </a:prstGeom>
              <a:ln w="12700" cap="sq" cmpd="sng">
                <a:solidFill>
                  <a:schemeClr val="tx1"/>
                </a:solidFill>
                <a:prstDash val="solid"/>
                <a:headEnd type="none" w="med" len="med"/>
                <a:tailEnd type="none" w="med" len="med"/>
              </a:ln>
            </p:spPr>
          </p:sp>
          <p:sp>
            <p:nvSpPr>
              <p:cNvPr id="182307" name="直接连接符 182306"/>
              <p:cNvSpPr/>
              <p:nvPr/>
            </p:nvSpPr>
            <p:spPr>
              <a:xfrm>
                <a:off x="4967" y="1344"/>
                <a:ext cx="0" cy="317"/>
              </a:xfrm>
              <a:prstGeom prst="line">
                <a:avLst/>
              </a:prstGeom>
              <a:ln w="12700" cap="sq" cmpd="sng">
                <a:solidFill>
                  <a:schemeClr val="tx1"/>
                </a:solidFill>
                <a:prstDash val="solid"/>
                <a:headEnd type="none" w="med" len="med"/>
                <a:tailEnd type="none" w="med" len="med"/>
              </a:ln>
            </p:spPr>
          </p:sp>
          <p:sp>
            <p:nvSpPr>
              <p:cNvPr id="182308" name="直接连接符 182307"/>
              <p:cNvSpPr/>
              <p:nvPr/>
            </p:nvSpPr>
            <p:spPr>
              <a:xfrm>
                <a:off x="2608" y="1979"/>
                <a:ext cx="227" cy="317"/>
              </a:xfrm>
              <a:prstGeom prst="line">
                <a:avLst/>
              </a:prstGeom>
              <a:ln w="12700" cap="sq" cmpd="sng">
                <a:solidFill>
                  <a:schemeClr val="tx1"/>
                </a:solidFill>
                <a:prstDash val="solid"/>
                <a:headEnd type="none" w="med" len="med"/>
                <a:tailEnd type="none" w="med" len="med"/>
              </a:ln>
            </p:spPr>
          </p:sp>
          <p:sp>
            <p:nvSpPr>
              <p:cNvPr id="182309" name="直接连接符 182308"/>
              <p:cNvSpPr/>
              <p:nvPr/>
            </p:nvSpPr>
            <p:spPr>
              <a:xfrm flipV="1">
                <a:off x="3198" y="1979"/>
                <a:ext cx="181" cy="317"/>
              </a:xfrm>
              <a:prstGeom prst="line">
                <a:avLst/>
              </a:prstGeom>
              <a:ln w="12700" cap="sq" cmpd="sng">
                <a:solidFill>
                  <a:schemeClr val="tx1"/>
                </a:solidFill>
                <a:prstDash val="solid"/>
                <a:headEnd type="none" w="med" len="med"/>
                <a:tailEnd type="none" w="med" len="med"/>
              </a:ln>
            </p:spPr>
          </p:sp>
          <p:sp>
            <p:nvSpPr>
              <p:cNvPr id="182310" name="直接连接符 182309"/>
              <p:cNvSpPr/>
              <p:nvPr/>
            </p:nvSpPr>
            <p:spPr>
              <a:xfrm>
                <a:off x="4241" y="1979"/>
                <a:ext cx="181" cy="317"/>
              </a:xfrm>
              <a:prstGeom prst="line">
                <a:avLst/>
              </a:prstGeom>
              <a:ln w="12700" cap="sq" cmpd="sng">
                <a:solidFill>
                  <a:schemeClr val="tx1"/>
                </a:solidFill>
                <a:prstDash val="solid"/>
                <a:headEnd type="none" w="med" len="med"/>
                <a:tailEnd type="none" w="med" len="med"/>
              </a:ln>
            </p:spPr>
          </p:sp>
          <p:sp>
            <p:nvSpPr>
              <p:cNvPr id="182311" name="直接连接符 182310"/>
              <p:cNvSpPr/>
              <p:nvPr/>
            </p:nvSpPr>
            <p:spPr>
              <a:xfrm flipV="1">
                <a:off x="4785" y="1979"/>
                <a:ext cx="182" cy="317"/>
              </a:xfrm>
              <a:prstGeom prst="line">
                <a:avLst/>
              </a:prstGeom>
              <a:ln w="12700" cap="sq" cmpd="sng">
                <a:solidFill>
                  <a:schemeClr val="tx1"/>
                </a:solidFill>
                <a:prstDash val="solid"/>
                <a:headEnd type="none" w="med" len="med"/>
                <a:tailEnd type="none" w="med" len="med"/>
              </a:ln>
            </p:spPr>
          </p:sp>
          <p:sp>
            <p:nvSpPr>
              <p:cNvPr id="182312" name="直接连接符 182311"/>
              <p:cNvSpPr/>
              <p:nvPr/>
            </p:nvSpPr>
            <p:spPr>
              <a:xfrm>
                <a:off x="839" y="1933"/>
                <a:ext cx="227" cy="408"/>
              </a:xfrm>
              <a:prstGeom prst="line">
                <a:avLst/>
              </a:prstGeom>
              <a:ln w="12700" cap="sq" cmpd="sng">
                <a:solidFill>
                  <a:schemeClr val="tx1"/>
                </a:solidFill>
                <a:prstDash val="solid"/>
                <a:headEnd type="none" w="med" len="med"/>
                <a:tailEnd type="none" w="med" len="med"/>
              </a:ln>
            </p:spPr>
          </p:sp>
          <p:sp>
            <p:nvSpPr>
              <p:cNvPr id="182313" name="直接连接符 182312"/>
              <p:cNvSpPr/>
              <p:nvPr/>
            </p:nvSpPr>
            <p:spPr>
              <a:xfrm>
                <a:off x="975" y="1888"/>
                <a:ext cx="181" cy="363"/>
              </a:xfrm>
              <a:prstGeom prst="line">
                <a:avLst/>
              </a:prstGeom>
              <a:ln w="12700" cap="sq" cmpd="sng">
                <a:solidFill>
                  <a:schemeClr val="tx1"/>
                </a:solidFill>
                <a:prstDash val="solid"/>
                <a:headEnd type="none" w="med" len="med"/>
                <a:tailEnd type="triangle" w="med" len="med"/>
              </a:ln>
            </p:spPr>
          </p:sp>
          <p:sp>
            <p:nvSpPr>
              <p:cNvPr id="182314" name="直接连接符 182313"/>
              <p:cNvSpPr/>
              <p:nvPr/>
            </p:nvSpPr>
            <p:spPr>
              <a:xfrm flipH="1" flipV="1">
                <a:off x="748" y="1888"/>
                <a:ext cx="318" cy="544"/>
              </a:xfrm>
              <a:prstGeom prst="line">
                <a:avLst/>
              </a:prstGeom>
              <a:ln w="12700" cap="flat" cmpd="sng">
                <a:solidFill>
                  <a:schemeClr val="tx1"/>
                </a:solidFill>
                <a:prstDash val="sysDot"/>
                <a:headEnd type="none" w="med" len="med"/>
                <a:tailEnd type="triangle" w="med" len="med"/>
              </a:ln>
            </p:spPr>
          </p:sp>
          <p:sp>
            <p:nvSpPr>
              <p:cNvPr id="182315" name="直接连接符 182314"/>
              <p:cNvSpPr/>
              <p:nvPr/>
            </p:nvSpPr>
            <p:spPr>
              <a:xfrm flipV="1">
                <a:off x="1429" y="1979"/>
                <a:ext cx="226" cy="362"/>
              </a:xfrm>
              <a:prstGeom prst="line">
                <a:avLst/>
              </a:prstGeom>
              <a:ln w="12700" cap="sq" cmpd="sng">
                <a:solidFill>
                  <a:schemeClr val="tx1"/>
                </a:solidFill>
                <a:prstDash val="solid"/>
                <a:headEnd type="none" w="med" len="med"/>
                <a:tailEnd type="none" w="med" len="med"/>
              </a:ln>
            </p:spPr>
          </p:sp>
          <p:sp>
            <p:nvSpPr>
              <p:cNvPr id="182316" name="直接连接符 182315"/>
              <p:cNvSpPr/>
              <p:nvPr/>
            </p:nvSpPr>
            <p:spPr>
              <a:xfrm flipH="1">
                <a:off x="1429" y="1979"/>
                <a:ext cx="317" cy="453"/>
              </a:xfrm>
              <a:prstGeom prst="line">
                <a:avLst/>
              </a:prstGeom>
              <a:ln w="12700" cap="sq" cmpd="sng">
                <a:solidFill>
                  <a:schemeClr val="tx1"/>
                </a:solidFill>
                <a:prstDash val="solid"/>
                <a:headEnd type="none" w="med" len="med"/>
                <a:tailEnd type="triangle" w="med" len="med"/>
              </a:ln>
            </p:spPr>
          </p:sp>
          <p:sp>
            <p:nvSpPr>
              <p:cNvPr id="182317" name="直接连接符 182316"/>
              <p:cNvSpPr/>
              <p:nvPr/>
            </p:nvSpPr>
            <p:spPr>
              <a:xfrm flipV="1">
                <a:off x="1338" y="1888"/>
                <a:ext cx="227" cy="363"/>
              </a:xfrm>
              <a:prstGeom prst="line">
                <a:avLst/>
              </a:prstGeom>
              <a:ln w="12700" cap="flat" cmpd="sng">
                <a:solidFill>
                  <a:schemeClr val="tx1"/>
                </a:solidFill>
                <a:prstDash val="sysDot"/>
                <a:headEnd type="none" w="med" len="med"/>
                <a:tailEnd type="triangle" w="med" len="med"/>
              </a:ln>
            </p:spPr>
          </p:sp>
          <p:sp>
            <p:nvSpPr>
              <p:cNvPr id="182318" name="直接连接符 182317"/>
              <p:cNvSpPr/>
              <p:nvPr/>
            </p:nvSpPr>
            <p:spPr>
              <a:xfrm flipV="1">
                <a:off x="1247" y="2523"/>
                <a:ext cx="0" cy="181"/>
              </a:xfrm>
              <a:prstGeom prst="line">
                <a:avLst/>
              </a:prstGeom>
              <a:ln w="12700" cap="sq" cmpd="sng">
                <a:solidFill>
                  <a:schemeClr val="tx1"/>
                </a:solidFill>
                <a:prstDash val="solid"/>
                <a:headEnd type="none" w="med" len="med"/>
                <a:tailEnd type="none" w="med" len="med"/>
              </a:ln>
            </p:spPr>
          </p:sp>
          <p:sp>
            <p:nvSpPr>
              <p:cNvPr id="182319" name="直接连接符 182318"/>
              <p:cNvSpPr/>
              <p:nvPr/>
            </p:nvSpPr>
            <p:spPr>
              <a:xfrm>
                <a:off x="1338" y="2523"/>
                <a:ext cx="0" cy="181"/>
              </a:xfrm>
              <a:prstGeom prst="line">
                <a:avLst/>
              </a:prstGeom>
              <a:ln w="12700" cap="sq" cmpd="sng">
                <a:solidFill>
                  <a:schemeClr val="tx1"/>
                </a:solidFill>
                <a:prstDash val="solid"/>
                <a:headEnd type="none" w="med" len="med"/>
                <a:tailEnd type="triangle" w="med" len="med"/>
              </a:ln>
            </p:spPr>
          </p:sp>
          <p:sp>
            <p:nvSpPr>
              <p:cNvPr id="182320" name="直接连接符 182319"/>
              <p:cNvSpPr/>
              <p:nvPr/>
            </p:nvSpPr>
            <p:spPr>
              <a:xfrm flipV="1">
                <a:off x="1156" y="2523"/>
                <a:ext cx="0" cy="227"/>
              </a:xfrm>
              <a:prstGeom prst="line">
                <a:avLst/>
              </a:prstGeom>
              <a:ln w="12700" cap="flat" cmpd="sng">
                <a:solidFill>
                  <a:schemeClr val="tx1"/>
                </a:solidFill>
                <a:prstDash val="sysDot"/>
                <a:headEnd type="none" w="med" len="med"/>
                <a:tailEnd type="triangle" w="med" len="med"/>
              </a:ln>
            </p:spPr>
          </p:sp>
          <p:sp>
            <p:nvSpPr>
              <p:cNvPr id="182321" name="直接连接符 182320"/>
              <p:cNvSpPr/>
              <p:nvPr/>
            </p:nvSpPr>
            <p:spPr>
              <a:xfrm>
                <a:off x="1292" y="3022"/>
                <a:ext cx="0" cy="181"/>
              </a:xfrm>
              <a:prstGeom prst="line">
                <a:avLst/>
              </a:prstGeom>
              <a:ln w="12700" cap="sq" cmpd="sng">
                <a:solidFill>
                  <a:schemeClr val="tx1"/>
                </a:solidFill>
                <a:prstDash val="solid"/>
                <a:headEnd type="none" w="med" len="med"/>
                <a:tailEnd type="none" w="med" len="med"/>
              </a:ln>
            </p:spPr>
          </p:sp>
          <p:sp>
            <p:nvSpPr>
              <p:cNvPr id="182322" name="直接连接符 182321"/>
              <p:cNvSpPr/>
              <p:nvPr/>
            </p:nvSpPr>
            <p:spPr>
              <a:xfrm>
                <a:off x="1383" y="3022"/>
                <a:ext cx="91" cy="181"/>
              </a:xfrm>
              <a:prstGeom prst="line">
                <a:avLst/>
              </a:prstGeom>
              <a:ln w="12700" cap="sq" cmpd="sng">
                <a:solidFill>
                  <a:schemeClr val="tx1"/>
                </a:solidFill>
                <a:prstDash val="solid"/>
                <a:headEnd type="none" w="med" len="med"/>
                <a:tailEnd type="triangle" w="med" len="med"/>
              </a:ln>
            </p:spPr>
          </p:sp>
          <p:sp>
            <p:nvSpPr>
              <p:cNvPr id="182323" name="直接连接符 182322"/>
              <p:cNvSpPr/>
              <p:nvPr/>
            </p:nvSpPr>
            <p:spPr>
              <a:xfrm flipV="1">
                <a:off x="1156" y="2976"/>
                <a:ext cx="0" cy="227"/>
              </a:xfrm>
              <a:prstGeom prst="line">
                <a:avLst/>
              </a:prstGeom>
              <a:ln w="12700" cap="flat" cmpd="sng">
                <a:solidFill>
                  <a:schemeClr val="tx1"/>
                </a:solidFill>
                <a:prstDash val="sysDot"/>
                <a:headEnd type="none" w="med" len="med"/>
                <a:tailEnd type="triangle" w="med" len="med"/>
              </a:ln>
            </p:spPr>
          </p:sp>
          <p:sp>
            <p:nvSpPr>
              <p:cNvPr id="182324" name="直接连接符 182323"/>
              <p:cNvSpPr/>
              <p:nvPr/>
            </p:nvSpPr>
            <p:spPr>
              <a:xfrm>
                <a:off x="3016" y="2523"/>
                <a:ext cx="0" cy="181"/>
              </a:xfrm>
              <a:prstGeom prst="line">
                <a:avLst/>
              </a:prstGeom>
              <a:ln w="12700" cap="sq" cmpd="sng">
                <a:solidFill>
                  <a:schemeClr val="tx1"/>
                </a:solidFill>
                <a:prstDash val="solid"/>
                <a:headEnd type="none" w="med" len="med"/>
                <a:tailEnd type="none" w="med" len="med"/>
              </a:ln>
            </p:spPr>
          </p:sp>
          <p:sp>
            <p:nvSpPr>
              <p:cNvPr id="182325" name="直接连接符 182324"/>
              <p:cNvSpPr/>
              <p:nvPr/>
            </p:nvSpPr>
            <p:spPr>
              <a:xfrm>
                <a:off x="3016" y="3022"/>
                <a:ext cx="0" cy="181"/>
              </a:xfrm>
              <a:prstGeom prst="line">
                <a:avLst/>
              </a:prstGeom>
              <a:ln w="12700" cap="sq" cmpd="sng">
                <a:solidFill>
                  <a:schemeClr val="tx1"/>
                </a:solidFill>
                <a:prstDash val="solid"/>
                <a:headEnd type="none" w="med" len="med"/>
                <a:tailEnd type="none" w="med" len="med"/>
              </a:ln>
            </p:spPr>
          </p:sp>
          <p:sp>
            <p:nvSpPr>
              <p:cNvPr id="182326" name="直接连接符 182325"/>
              <p:cNvSpPr/>
              <p:nvPr/>
            </p:nvSpPr>
            <p:spPr>
              <a:xfrm>
                <a:off x="4604" y="2523"/>
                <a:ext cx="0" cy="181"/>
              </a:xfrm>
              <a:prstGeom prst="line">
                <a:avLst/>
              </a:prstGeom>
              <a:ln w="12700" cap="sq" cmpd="sng">
                <a:solidFill>
                  <a:schemeClr val="tx1"/>
                </a:solidFill>
                <a:prstDash val="solid"/>
                <a:headEnd type="none" w="med" len="med"/>
                <a:tailEnd type="none" w="med" len="med"/>
              </a:ln>
            </p:spPr>
          </p:sp>
          <p:sp>
            <p:nvSpPr>
              <p:cNvPr id="182327" name="直接连接符 182326"/>
              <p:cNvSpPr/>
              <p:nvPr/>
            </p:nvSpPr>
            <p:spPr>
              <a:xfrm>
                <a:off x="4604" y="3022"/>
                <a:ext cx="0" cy="136"/>
              </a:xfrm>
              <a:prstGeom prst="line">
                <a:avLst/>
              </a:prstGeom>
              <a:ln w="12700" cap="sq" cmpd="sng">
                <a:solidFill>
                  <a:schemeClr val="tx1"/>
                </a:solidFill>
                <a:prstDash val="solid"/>
                <a:headEnd type="none" w="med" len="med"/>
                <a:tailEnd type="none" w="med" len="med"/>
              </a:ln>
            </p:spPr>
          </p:sp>
        </p:grpSp>
        <p:sp>
          <p:nvSpPr>
            <p:cNvPr id="182329" name="直接连接符 182328"/>
            <p:cNvSpPr/>
            <p:nvPr/>
          </p:nvSpPr>
          <p:spPr>
            <a:xfrm>
              <a:off x="1111" y="391"/>
              <a:ext cx="318" cy="0"/>
            </a:xfrm>
            <a:prstGeom prst="line">
              <a:avLst/>
            </a:prstGeom>
            <a:ln w="12700" cap="sq" cmpd="sng">
              <a:solidFill>
                <a:schemeClr val="tx1"/>
              </a:solidFill>
              <a:prstDash val="solid"/>
              <a:headEnd type="none" w="med" len="med"/>
              <a:tailEnd type="triangle" w="med" len="med"/>
            </a:ln>
          </p:spPr>
        </p:sp>
        <p:sp>
          <p:nvSpPr>
            <p:cNvPr id="182330" name="直接连接符 182329"/>
            <p:cNvSpPr/>
            <p:nvPr/>
          </p:nvSpPr>
          <p:spPr>
            <a:xfrm>
              <a:off x="1111" y="572"/>
              <a:ext cx="318" cy="0"/>
            </a:xfrm>
            <a:prstGeom prst="line">
              <a:avLst/>
            </a:prstGeom>
            <a:ln w="12700" cap="flat" cmpd="sng">
              <a:solidFill>
                <a:schemeClr val="tx1"/>
              </a:solidFill>
              <a:prstDash val="sysDot"/>
              <a:headEnd type="none" w="med" len="med"/>
              <a:tailEnd type="triangle" w="med" len="med"/>
            </a:ln>
          </p:spPr>
        </p:sp>
        <p:sp>
          <p:nvSpPr>
            <p:cNvPr id="182331" name="直接连接符 182330"/>
            <p:cNvSpPr/>
            <p:nvPr/>
          </p:nvSpPr>
          <p:spPr>
            <a:xfrm>
              <a:off x="1111" y="754"/>
              <a:ext cx="318" cy="0"/>
            </a:xfrm>
            <a:prstGeom prst="line">
              <a:avLst/>
            </a:prstGeom>
            <a:ln w="12700" cap="flat" cmpd="sng">
              <a:solidFill>
                <a:schemeClr val="tx1"/>
              </a:solidFill>
              <a:prstDash val="lgDashDot"/>
              <a:headEnd type="none" w="med" len="med"/>
              <a:tailEnd type="triangle" w="med" len="med"/>
            </a:ln>
          </p:spPr>
        </p:sp>
        <p:sp>
          <p:nvSpPr>
            <p:cNvPr id="182332" name="等腰三角形 182331"/>
            <p:cNvSpPr/>
            <p:nvPr/>
          </p:nvSpPr>
          <p:spPr>
            <a:xfrm>
              <a:off x="2744" y="346"/>
              <a:ext cx="363" cy="317"/>
            </a:xfrm>
            <a:prstGeom prst="triangle">
              <a:avLst>
                <a:gd name="adj" fmla="val 50000"/>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82333" name="任意多边形 182332"/>
            <p:cNvSpPr/>
            <p:nvPr/>
          </p:nvSpPr>
          <p:spPr>
            <a:xfrm>
              <a:off x="1217" y="572"/>
              <a:ext cx="1572" cy="1679"/>
            </a:xfrm>
            <a:custGeom>
              <a:avLst/>
              <a:gdLst/>
              <a:ahLst/>
              <a:cxnLst/>
              <a:pathLst>
                <a:path w="1572" h="1679">
                  <a:moveTo>
                    <a:pt x="30" y="1679"/>
                  </a:moveTo>
                  <a:cubicBezTo>
                    <a:pt x="15" y="1161"/>
                    <a:pt x="0" y="643"/>
                    <a:pt x="257" y="363"/>
                  </a:cubicBezTo>
                  <a:cubicBezTo>
                    <a:pt x="514" y="83"/>
                    <a:pt x="1043" y="41"/>
                    <a:pt x="1572" y="0"/>
                  </a:cubicBezTo>
                </a:path>
              </a:pathLst>
            </a:custGeom>
            <a:noFill/>
            <a:ln w="12700" cap="flat" cmpd="sng">
              <a:solidFill>
                <a:schemeClr val="tx1">
                  <a:alpha val="100000"/>
                </a:schemeClr>
              </a:solidFill>
              <a:prstDash val="lgDashDot"/>
              <a:headEnd type="triangle" w="med" len="med"/>
              <a:tailEnd type="triangle" w="med" len="med"/>
            </a:ln>
          </p:spPr>
          <p:txBody>
            <a:bodyPr/>
            <a:p>
              <a:endParaRPr lang="zh-CN" altLang="en-US"/>
            </a:p>
          </p:txBody>
        </p:sp>
        <p:sp>
          <p:nvSpPr>
            <p:cNvPr id="182334" name="任意多边形 182333"/>
            <p:cNvSpPr/>
            <p:nvPr/>
          </p:nvSpPr>
          <p:spPr>
            <a:xfrm>
              <a:off x="3061" y="572"/>
              <a:ext cx="1633" cy="1679"/>
            </a:xfrm>
            <a:custGeom>
              <a:avLst/>
              <a:gdLst/>
              <a:ahLst/>
              <a:cxnLst/>
              <a:pathLst>
                <a:path w="1633" h="1679">
                  <a:moveTo>
                    <a:pt x="0" y="0"/>
                  </a:moveTo>
                  <a:cubicBezTo>
                    <a:pt x="544" y="19"/>
                    <a:pt x="1089" y="38"/>
                    <a:pt x="1361" y="318"/>
                  </a:cubicBezTo>
                  <a:cubicBezTo>
                    <a:pt x="1633" y="598"/>
                    <a:pt x="1633" y="1138"/>
                    <a:pt x="1633" y="1679"/>
                  </a:cubicBezTo>
                </a:path>
              </a:pathLst>
            </a:custGeom>
            <a:noFill/>
            <a:ln w="12700" cap="flat" cmpd="sng">
              <a:solidFill>
                <a:schemeClr val="tx1">
                  <a:alpha val="100000"/>
                </a:schemeClr>
              </a:solidFill>
              <a:prstDash val="lgDashDot"/>
              <a:headEnd type="triangle" w="med" len="med"/>
              <a:tailEnd type="triangle" w="med" len="med"/>
            </a:ln>
          </p:spPr>
          <p:txBody>
            <a:bodyPr/>
            <a:p>
              <a:endParaRPr lang="zh-CN" altLang="en-US"/>
            </a:p>
          </p:txBody>
        </p:sp>
        <p:sp>
          <p:nvSpPr>
            <p:cNvPr id="182335" name="直接连接符 182334"/>
            <p:cNvSpPr/>
            <p:nvPr/>
          </p:nvSpPr>
          <p:spPr>
            <a:xfrm>
              <a:off x="2925" y="663"/>
              <a:ext cx="0" cy="1588"/>
            </a:xfrm>
            <a:prstGeom prst="line">
              <a:avLst/>
            </a:prstGeom>
            <a:ln w="12700" cap="flat" cmpd="sng">
              <a:solidFill>
                <a:schemeClr val="tx1"/>
              </a:solidFill>
              <a:prstDash val="lgDashDot"/>
              <a:headEnd type="triangle" w="med" len="med"/>
              <a:tailEnd type="triangle" w="med" len="med"/>
            </a:ln>
          </p:spPr>
        </p:sp>
      </p:grpSp>
      <p:sp>
        <p:nvSpPr>
          <p:cNvPr id="182337" name="文本框 182336"/>
          <p:cNvSpPr txBox="1"/>
          <p:nvPr/>
        </p:nvSpPr>
        <p:spPr>
          <a:xfrm>
            <a:off x="1042988" y="476250"/>
            <a:ext cx="792162" cy="366713"/>
          </a:xfrm>
          <a:prstGeom prst="rect">
            <a:avLst/>
          </a:prstGeom>
          <a:noFill/>
          <a:ln w="12700">
            <a:noFill/>
          </a:ln>
        </p:spPr>
        <p:txBody>
          <a:bodyPr>
            <a:spAutoFit/>
          </a:bodyPr>
          <a:p>
            <a:pPr>
              <a:spcBef>
                <a:spcPct val="50000"/>
              </a:spcBef>
            </a:pPr>
            <a:r>
              <a:rPr lang="en-US" altLang="zh-CN">
                <a:latin typeface="Arial" panose="020B0604020202020204" pitchFamily="34" charset="0"/>
              </a:rPr>
              <a:t>E.1</a:t>
            </a:r>
            <a:endParaRPr lang="en-US" altLang="zh-CN">
              <a:latin typeface="Arial" panose="020B0604020202020204" pitchFamily="34" charset="0"/>
            </a:endParaRPr>
          </a:p>
        </p:txBody>
      </p:sp>
      <p:sp>
        <p:nvSpPr>
          <p:cNvPr id="182338" name="文本框 182337"/>
          <p:cNvSpPr txBox="1"/>
          <p:nvPr/>
        </p:nvSpPr>
        <p:spPr>
          <a:xfrm>
            <a:off x="1042988" y="692150"/>
            <a:ext cx="792162" cy="366713"/>
          </a:xfrm>
          <a:prstGeom prst="rect">
            <a:avLst/>
          </a:prstGeom>
          <a:noFill/>
          <a:ln w="12700">
            <a:noFill/>
          </a:ln>
        </p:spPr>
        <p:txBody>
          <a:bodyPr>
            <a:spAutoFit/>
          </a:bodyPr>
          <a:p>
            <a:pPr>
              <a:spcBef>
                <a:spcPct val="50000"/>
              </a:spcBef>
            </a:pPr>
            <a:r>
              <a:rPr lang="en-US" altLang="zh-CN">
                <a:latin typeface="Arial" panose="020B0604020202020204" pitchFamily="34" charset="0"/>
              </a:rPr>
              <a:t>E.2</a:t>
            </a:r>
            <a:endParaRPr lang="en-US" altLang="zh-CN">
              <a:latin typeface="Arial" panose="020B0604020202020204" pitchFamily="34" charset="0"/>
            </a:endParaRPr>
          </a:p>
        </p:txBody>
      </p:sp>
      <p:sp>
        <p:nvSpPr>
          <p:cNvPr id="182339" name="文本框 182338"/>
          <p:cNvSpPr txBox="1"/>
          <p:nvPr/>
        </p:nvSpPr>
        <p:spPr>
          <a:xfrm>
            <a:off x="1042988" y="981075"/>
            <a:ext cx="792162" cy="366713"/>
          </a:xfrm>
          <a:prstGeom prst="rect">
            <a:avLst/>
          </a:prstGeom>
          <a:noFill/>
          <a:ln w="12700">
            <a:noFill/>
          </a:ln>
        </p:spPr>
        <p:txBody>
          <a:bodyPr>
            <a:spAutoFit/>
          </a:bodyPr>
          <a:p>
            <a:pPr>
              <a:spcBef>
                <a:spcPct val="50000"/>
              </a:spcBef>
            </a:pPr>
            <a:r>
              <a:rPr lang="en-US" altLang="zh-CN">
                <a:latin typeface="Arial" panose="020B0604020202020204" pitchFamily="34" charset="0"/>
              </a:rPr>
              <a:t>M</a:t>
            </a:r>
            <a:endParaRPr lang="en-US" altLang="zh-CN">
              <a:latin typeface="Arial" panose="020B0604020202020204" pitchFamily="34" charset="0"/>
            </a:endParaRPr>
          </a:p>
        </p:txBody>
      </p:sp>
      <p:sp>
        <p:nvSpPr>
          <p:cNvPr id="182340" name="文本框 182339"/>
          <p:cNvSpPr txBox="1"/>
          <p:nvPr/>
        </p:nvSpPr>
        <p:spPr>
          <a:xfrm>
            <a:off x="4427538" y="692150"/>
            <a:ext cx="792162" cy="366713"/>
          </a:xfrm>
          <a:prstGeom prst="rect">
            <a:avLst/>
          </a:prstGeom>
          <a:noFill/>
          <a:ln w="12700">
            <a:noFill/>
          </a:ln>
        </p:spPr>
        <p:txBody>
          <a:bodyPr>
            <a:spAutoFit/>
          </a:bodyPr>
          <a:p>
            <a:pPr>
              <a:spcBef>
                <a:spcPct val="50000"/>
              </a:spcBef>
            </a:pPr>
            <a:r>
              <a:rPr lang="en-US" altLang="zh-CN">
                <a:latin typeface="Arial" panose="020B0604020202020204" pitchFamily="34" charset="0"/>
              </a:rPr>
              <a:t>L</a:t>
            </a:r>
            <a:endParaRPr lang="en-US" altLang="zh-CN">
              <a:latin typeface="Arial" panose="020B0604020202020204" pitchFamily="34" charset="0"/>
            </a:endParaRPr>
          </a:p>
        </p:txBody>
      </p:sp>
      <p:sp>
        <p:nvSpPr>
          <p:cNvPr id="182341" name="文本框 182340"/>
          <p:cNvSpPr txBox="1"/>
          <p:nvPr/>
        </p:nvSpPr>
        <p:spPr>
          <a:xfrm>
            <a:off x="971550" y="1700213"/>
            <a:ext cx="792163" cy="366712"/>
          </a:xfrm>
          <a:prstGeom prst="rect">
            <a:avLst/>
          </a:prstGeom>
          <a:noFill/>
          <a:ln w="12700">
            <a:noFill/>
          </a:ln>
        </p:spPr>
        <p:txBody>
          <a:bodyPr>
            <a:spAutoFit/>
          </a:bodyPr>
          <a:p>
            <a:pPr>
              <a:spcBef>
                <a:spcPct val="50000"/>
              </a:spcBef>
            </a:pPr>
            <a:r>
              <a:rPr lang="en-US" altLang="zh-CN">
                <a:latin typeface="Arial" panose="020B0604020202020204" pitchFamily="34" charset="0"/>
              </a:rPr>
              <a:t>t</a:t>
            </a:r>
            <a:endParaRPr lang="en-US" altLang="zh-CN">
              <a:latin typeface="Arial" panose="020B0604020202020204" pitchFamily="34" charset="0"/>
            </a:endParaRPr>
          </a:p>
        </p:txBody>
      </p:sp>
      <p:sp>
        <p:nvSpPr>
          <p:cNvPr id="182342" name="文本框 182341"/>
          <p:cNvSpPr txBox="1"/>
          <p:nvPr/>
        </p:nvSpPr>
        <p:spPr>
          <a:xfrm>
            <a:off x="3779838" y="1700213"/>
            <a:ext cx="792162" cy="366712"/>
          </a:xfrm>
          <a:prstGeom prst="rect">
            <a:avLst/>
          </a:prstGeom>
          <a:noFill/>
          <a:ln w="12700">
            <a:noFill/>
          </a:ln>
        </p:spPr>
        <p:txBody>
          <a:bodyPr>
            <a:spAutoFit/>
          </a:bodyPr>
          <a:p>
            <a:pPr>
              <a:spcBef>
                <a:spcPct val="50000"/>
              </a:spcBef>
            </a:pPr>
            <a:r>
              <a:rPr lang="en-US" altLang="zh-CN">
                <a:latin typeface="Arial" panose="020B0604020202020204" pitchFamily="34" charset="0"/>
              </a:rPr>
              <a:t>f</a:t>
            </a:r>
            <a:endParaRPr lang="en-US" altLang="zh-CN">
              <a:latin typeface="Arial" panose="020B0604020202020204" pitchFamily="34" charset="0"/>
            </a:endParaRPr>
          </a:p>
        </p:txBody>
      </p:sp>
      <p:sp>
        <p:nvSpPr>
          <p:cNvPr id="182343" name="文本框 182342"/>
          <p:cNvSpPr txBox="1"/>
          <p:nvPr/>
        </p:nvSpPr>
        <p:spPr>
          <a:xfrm>
            <a:off x="5219700" y="1700213"/>
            <a:ext cx="792163" cy="365125"/>
          </a:xfrm>
          <a:prstGeom prst="rect">
            <a:avLst/>
          </a:prstGeom>
          <a:noFill/>
          <a:ln w="12700">
            <a:noFill/>
          </a:ln>
        </p:spPr>
        <p:txBody>
          <a:bodyPr>
            <a:spAutoFit/>
          </a:bodyPr>
          <a:p>
            <a:pPr>
              <a:spcBef>
                <a:spcPct val="50000"/>
              </a:spcBef>
            </a:pPr>
            <a:r>
              <a:rPr lang="en-US" altLang="zh-CN">
                <a:latin typeface="Arial" panose="020B0604020202020204" pitchFamily="34" charset="0"/>
              </a:rPr>
              <a:t>t</a:t>
            </a:r>
            <a:endParaRPr lang="en-US" altLang="zh-CN">
              <a:latin typeface="Arial" panose="020B0604020202020204" pitchFamily="34" charset="0"/>
            </a:endParaRPr>
          </a:p>
        </p:txBody>
      </p:sp>
      <p:sp>
        <p:nvSpPr>
          <p:cNvPr id="182344" name="文本框 182343"/>
          <p:cNvSpPr txBox="1"/>
          <p:nvPr/>
        </p:nvSpPr>
        <p:spPr>
          <a:xfrm>
            <a:off x="6227763" y="1700213"/>
            <a:ext cx="792162" cy="366712"/>
          </a:xfrm>
          <a:prstGeom prst="rect">
            <a:avLst/>
          </a:prstGeom>
          <a:noFill/>
          <a:ln w="12700">
            <a:noFill/>
          </a:ln>
        </p:spPr>
        <p:txBody>
          <a:bodyPr>
            <a:spAutoFit/>
          </a:bodyPr>
          <a:p>
            <a:pPr>
              <a:spcBef>
                <a:spcPct val="50000"/>
              </a:spcBef>
            </a:pPr>
            <a:r>
              <a:rPr lang="en-US" altLang="zh-CN">
                <a:latin typeface="Arial" panose="020B0604020202020204" pitchFamily="34" charset="0"/>
              </a:rPr>
              <a:t>f</a:t>
            </a:r>
            <a:endParaRPr lang="en-US" altLang="zh-CN">
              <a:latin typeface="Arial" panose="020B0604020202020204" pitchFamily="34" charset="0"/>
            </a:endParaRPr>
          </a:p>
        </p:txBody>
      </p:sp>
      <p:sp>
        <p:nvSpPr>
          <p:cNvPr id="182345" name="文本框 182344"/>
          <p:cNvSpPr txBox="1"/>
          <p:nvPr/>
        </p:nvSpPr>
        <p:spPr>
          <a:xfrm>
            <a:off x="7667625" y="1700213"/>
            <a:ext cx="792163" cy="366712"/>
          </a:xfrm>
          <a:prstGeom prst="rect">
            <a:avLst/>
          </a:prstGeom>
          <a:noFill/>
          <a:ln w="12700">
            <a:noFill/>
          </a:ln>
        </p:spPr>
        <p:txBody>
          <a:bodyPr>
            <a:spAutoFit/>
          </a:bodyPr>
          <a:p>
            <a:pPr>
              <a:spcBef>
                <a:spcPct val="50000"/>
              </a:spcBef>
            </a:pPr>
            <a:r>
              <a:rPr lang="en-US" altLang="zh-CN">
                <a:latin typeface="Arial" panose="020B0604020202020204" pitchFamily="34" charset="0"/>
              </a:rPr>
              <a:t>f</a:t>
            </a:r>
            <a:endParaRPr lang="en-US" altLang="zh-CN">
              <a:latin typeface="Arial" panose="020B0604020202020204" pitchFamily="34" charset="0"/>
            </a:endParaRPr>
          </a:p>
        </p:txBody>
      </p:sp>
      <p:sp>
        <p:nvSpPr>
          <p:cNvPr id="182346" name="文本框 182345"/>
          <p:cNvSpPr txBox="1"/>
          <p:nvPr/>
        </p:nvSpPr>
        <p:spPr>
          <a:xfrm>
            <a:off x="1763713" y="5084763"/>
            <a:ext cx="792162" cy="366712"/>
          </a:xfrm>
          <a:prstGeom prst="rect">
            <a:avLst/>
          </a:prstGeom>
          <a:noFill/>
          <a:ln w="12700">
            <a:noFill/>
          </a:ln>
        </p:spPr>
        <p:txBody>
          <a:bodyPr>
            <a:spAutoFit/>
          </a:bodyPr>
          <a:p>
            <a:pPr>
              <a:spcBef>
                <a:spcPct val="50000"/>
              </a:spcBef>
            </a:pPr>
            <a:r>
              <a:rPr lang="en-US" altLang="zh-CN">
                <a:latin typeface="Arial" panose="020B0604020202020204" pitchFamily="34" charset="0"/>
              </a:rPr>
              <a:t>t</a:t>
            </a:r>
            <a:endParaRPr lang="en-US" altLang="zh-CN">
              <a:latin typeface="Arial" panose="020B0604020202020204" pitchFamily="34" charset="0"/>
            </a:endParaRPr>
          </a:p>
        </p:txBody>
      </p:sp>
      <p:sp>
        <p:nvSpPr>
          <p:cNvPr id="182347" name="文本框 182346"/>
          <p:cNvSpPr txBox="1"/>
          <p:nvPr/>
        </p:nvSpPr>
        <p:spPr>
          <a:xfrm>
            <a:off x="4643438" y="5084763"/>
            <a:ext cx="792162" cy="366712"/>
          </a:xfrm>
          <a:prstGeom prst="rect">
            <a:avLst/>
          </a:prstGeom>
          <a:noFill/>
          <a:ln w="12700">
            <a:noFill/>
          </a:ln>
        </p:spPr>
        <p:txBody>
          <a:bodyPr>
            <a:spAutoFit/>
          </a:bodyPr>
          <a:p>
            <a:pPr>
              <a:spcBef>
                <a:spcPct val="50000"/>
              </a:spcBef>
            </a:pPr>
            <a:r>
              <a:rPr lang="en-US" altLang="zh-CN">
                <a:latin typeface="Arial" panose="020B0604020202020204" pitchFamily="34" charset="0"/>
              </a:rPr>
              <a:t>t</a:t>
            </a:r>
            <a:endParaRPr lang="en-US" altLang="zh-CN">
              <a:latin typeface="Arial" panose="020B0604020202020204" pitchFamily="34" charset="0"/>
            </a:endParaRPr>
          </a:p>
        </p:txBody>
      </p:sp>
      <p:sp>
        <p:nvSpPr>
          <p:cNvPr id="182348" name="文本框 182347"/>
          <p:cNvSpPr txBox="1"/>
          <p:nvPr/>
        </p:nvSpPr>
        <p:spPr>
          <a:xfrm>
            <a:off x="2555875" y="1700213"/>
            <a:ext cx="792163" cy="366712"/>
          </a:xfrm>
          <a:prstGeom prst="rect">
            <a:avLst/>
          </a:prstGeom>
          <a:noFill/>
          <a:ln w="12700">
            <a:noFill/>
          </a:ln>
        </p:spPr>
        <p:txBody>
          <a:bodyPr>
            <a:spAutoFit/>
          </a:bodyPr>
          <a:p>
            <a:pPr>
              <a:spcBef>
                <a:spcPct val="50000"/>
              </a:spcBef>
            </a:pPr>
            <a:r>
              <a:rPr lang="en-US" altLang="zh-CN">
                <a:latin typeface="Arial" panose="020B0604020202020204" pitchFamily="34" charset="0"/>
              </a:rPr>
              <a:t>f</a:t>
            </a:r>
            <a:endParaRPr lang="en-US" altLang="zh-CN">
              <a:latin typeface="Arial" panose="020B0604020202020204" pitchFamily="34" charset="0"/>
            </a:endParaRPr>
          </a:p>
        </p:txBody>
      </p:sp>
      <p:sp>
        <p:nvSpPr>
          <p:cNvPr id="182349" name="文本框 182348"/>
          <p:cNvSpPr txBox="1"/>
          <p:nvPr/>
        </p:nvSpPr>
        <p:spPr>
          <a:xfrm>
            <a:off x="7019925" y="5013325"/>
            <a:ext cx="792163" cy="366713"/>
          </a:xfrm>
          <a:prstGeom prst="rect">
            <a:avLst/>
          </a:prstGeom>
          <a:noFill/>
          <a:ln w="12700">
            <a:noFill/>
          </a:ln>
        </p:spPr>
        <p:txBody>
          <a:bodyPr>
            <a:spAutoFit/>
          </a:bodyPr>
          <a:p>
            <a:pPr>
              <a:spcBef>
                <a:spcPct val="50000"/>
              </a:spcBef>
            </a:pPr>
            <a:r>
              <a:rPr lang="en-US" altLang="zh-CN">
                <a:latin typeface="Arial" panose="020B0604020202020204" pitchFamily="34" charset="0"/>
              </a:rPr>
              <a:t>f</a:t>
            </a:r>
            <a:endParaRPr lang="en-US" altLang="zh-CN">
              <a:latin typeface="Arial" panose="020B0604020202020204" pitchFamily="34" charset="0"/>
            </a:endParaRPr>
          </a:p>
        </p:txBody>
      </p:sp>
      <p:sp>
        <p:nvSpPr>
          <p:cNvPr id="182350" name="文本框 182349"/>
          <p:cNvSpPr txBox="1"/>
          <p:nvPr/>
        </p:nvSpPr>
        <p:spPr>
          <a:xfrm>
            <a:off x="1116013" y="2636838"/>
            <a:ext cx="792162" cy="366712"/>
          </a:xfrm>
          <a:prstGeom prst="rect">
            <a:avLst/>
          </a:prstGeom>
          <a:noFill/>
          <a:ln w="12700">
            <a:noFill/>
          </a:ln>
        </p:spPr>
        <p:txBody>
          <a:bodyPr>
            <a:spAutoFit/>
          </a:bodyPr>
          <a:p>
            <a:pPr>
              <a:spcBef>
                <a:spcPct val="50000"/>
              </a:spcBef>
            </a:pPr>
            <a:r>
              <a:rPr lang="en-US" altLang="zh-CN">
                <a:latin typeface="Arial" panose="020B0604020202020204" pitchFamily="34" charset="0"/>
              </a:rPr>
              <a:t>B</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82351" name="文本框 182350"/>
          <p:cNvSpPr txBox="1"/>
          <p:nvPr/>
        </p:nvSpPr>
        <p:spPr>
          <a:xfrm>
            <a:off x="1763713" y="3573463"/>
            <a:ext cx="792162" cy="366712"/>
          </a:xfrm>
          <a:prstGeom prst="rect">
            <a:avLst/>
          </a:prstGeom>
          <a:noFill/>
          <a:ln w="12700">
            <a:noFill/>
          </a:ln>
        </p:spPr>
        <p:txBody>
          <a:bodyPr>
            <a:spAutoFit/>
          </a:bodyPr>
          <a:p>
            <a:pPr>
              <a:spcBef>
                <a:spcPct val="50000"/>
              </a:spcBef>
            </a:pPr>
            <a:r>
              <a:rPr lang="en-US" altLang="zh-CN">
                <a:latin typeface="Arial" panose="020B0604020202020204" pitchFamily="34" charset="0"/>
              </a:rPr>
              <a:t>R</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82352" name="文本框 182351"/>
          <p:cNvSpPr txBox="1"/>
          <p:nvPr/>
        </p:nvSpPr>
        <p:spPr>
          <a:xfrm>
            <a:off x="2555875" y="2708275"/>
            <a:ext cx="792163" cy="366713"/>
          </a:xfrm>
          <a:prstGeom prst="rect">
            <a:avLst/>
          </a:prstGeom>
          <a:noFill/>
          <a:ln w="12700">
            <a:noFill/>
          </a:ln>
        </p:spPr>
        <p:txBody>
          <a:bodyPr>
            <a:spAutoFit/>
          </a:bodyPr>
          <a:p>
            <a:pPr>
              <a:spcBef>
                <a:spcPct val="50000"/>
              </a:spcBef>
            </a:pPr>
            <a:r>
              <a:rPr lang="en-US" altLang="zh-CN">
                <a:latin typeface="Arial" panose="020B0604020202020204" pitchFamily="34" charset="0"/>
              </a:rPr>
              <a:t>Q</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82353" name="文本框 182352"/>
          <p:cNvSpPr txBox="1"/>
          <p:nvPr/>
        </p:nvSpPr>
        <p:spPr>
          <a:xfrm>
            <a:off x="3851275" y="2708275"/>
            <a:ext cx="792163" cy="366713"/>
          </a:xfrm>
          <a:prstGeom prst="rect">
            <a:avLst/>
          </a:prstGeom>
          <a:noFill/>
          <a:ln w="12700">
            <a:noFill/>
          </a:ln>
        </p:spPr>
        <p:txBody>
          <a:bodyPr>
            <a:spAutoFit/>
          </a:bodyPr>
          <a:p>
            <a:pPr>
              <a:spcBef>
                <a:spcPct val="50000"/>
              </a:spcBef>
            </a:pPr>
            <a:r>
              <a:rPr lang="en-US" altLang="zh-CN">
                <a:latin typeface="Arial" panose="020B0604020202020204" pitchFamily="34" charset="0"/>
              </a:rPr>
              <a:t>B</a:t>
            </a:r>
            <a:r>
              <a:rPr lang="en-US" altLang="zh-CN" sz="1000">
                <a:latin typeface="Arial" panose="020B0604020202020204" pitchFamily="34" charset="0"/>
              </a:rPr>
              <a:t>2</a:t>
            </a:r>
            <a:endParaRPr lang="en-US" altLang="zh-CN" sz="1000">
              <a:latin typeface="Arial" panose="020B0604020202020204" pitchFamily="34" charset="0"/>
            </a:endParaRPr>
          </a:p>
        </p:txBody>
      </p:sp>
      <p:sp>
        <p:nvSpPr>
          <p:cNvPr id="182354" name="文本框 182353"/>
          <p:cNvSpPr txBox="1"/>
          <p:nvPr/>
        </p:nvSpPr>
        <p:spPr>
          <a:xfrm>
            <a:off x="5292725" y="2708275"/>
            <a:ext cx="792163" cy="366713"/>
          </a:xfrm>
          <a:prstGeom prst="rect">
            <a:avLst/>
          </a:prstGeom>
          <a:noFill/>
          <a:ln w="12700">
            <a:noFill/>
          </a:ln>
        </p:spPr>
        <p:txBody>
          <a:bodyPr>
            <a:spAutoFit/>
          </a:bodyPr>
          <a:p>
            <a:pPr>
              <a:spcBef>
                <a:spcPct val="50000"/>
              </a:spcBef>
            </a:pPr>
            <a:r>
              <a:rPr lang="en-US" altLang="zh-CN">
                <a:latin typeface="Arial" panose="020B0604020202020204" pitchFamily="34" charset="0"/>
              </a:rPr>
              <a:t>Q</a:t>
            </a:r>
            <a:r>
              <a:rPr lang="en-US" altLang="zh-CN" sz="1000">
                <a:latin typeface="Arial" panose="020B0604020202020204" pitchFamily="34" charset="0"/>
              </a:rPr>
              <a:t>2</a:t>
            </a:r>
            <a:endParaRPr lang="en-US" altLang="zh-CN" sz="1000">
              <a:latin typeface="Arial" panose="020B0604020202020204" pitchFamily="34" charset="0"/>
            </a:endParaRPr>
          </a:p>
        </p:txBody>
      </p:sp>
      <p:sp>
        <p:nvSpPr>
          <p:cNvPr id="182355" name="文本框 182354"/>
          <p:cNvSpPr txBox="1"/>
          <p:nvPr/>
        </p:nvSpPr>
        <p:spPr>
          <a:xfrm>
            <a:off x="6443663" y="2708275"/>
            <a:ext cx="792162" cy="366713"/>
          </a:xfrm>
          <a:prstGeom prst="rect">
            <a:avLst/>
          </a:prstGeom>
          <a:noFill/>
          <a:ln w="12700">
            <a:noFill/>
          </a:ln>
        </p:spPr>
        <p:txBody>
          <a:bodyPr>
            <a:spAutoFit/>
          </a:bodyPr>
          <a:p>
            <a:pPr>
              <a:spcBef>
                <a:spcPct val="50000"/>
              </a:spcBef>
            </a:pPr>
            <a:r>
              <a:rPr lang="en-US" altLang="zh-CN">
                <a:latin typeface="Arial" panose="020B0604020202020204" pitchFamily="34" charset="0"/>
              </a:rPr>
              <a:t>B</a:t>
            </a:r>
            <a:r>
              <a:rPr lang="en-US" altLang="zh-CN" sz="1000">
                <a:latin typeface="Arial" panose="020B0604020202020204" pitchFamily="34" charset="0"/>
              </a:rPr>
              <a:t>3</a:t>
            </a:r>
            <a:endParaRPr lang="en-US" altLang="zh-CN" sz="1000">
              <a:latin typeface="Arial" panose="020B0604020202020204" pitchFamily="34" charset="0"/>
            </a:endParaRPr>
          </a:p>
        </p:txBody>
      </p:sp>
      <p:sp>
        <p:nvSpPr>
          <p:cNvPr id="182356" name="文本框 182355"/>
          <p:cNvSpPr txBox="1"/>
          <p:nvPr/>
        </p:nvSpPr>
        <p:spPr>
          <a:xfrm>
            <a:off x="7740650" y="2708275"/>
            <a:ext cx="792163" cy="366713"/>
          </a:xfrm>
          <a:prstGeom prst="rect">
            <a:avLst/>
          </a:prstGeom>
          <a:noFill/>
          <a:ln w="12700">
            <a:noFill/>
          </a:ln>
        </p:spPr>
        <p:txBody>
          <a:bodyPr>
            <a:spAutoFit/>
          </a:bodyPr>
          <a:p>
            <a:pPr>
              <a:spcBef>
                <a:spcPct val="50000"/>
              </a:spcBef>
            </a:pPr>
            <a:r>
              <a:rPr lang="en-US" altLang="zh-CN">
                <a:latin typeface="Arial" panose="020B0604020202020204" pitchFamily="34" charset="0"/>
              </a:rPr>
              <a:t>Q</a:t>
            </a:r>
            <a:r>
              <a:rPr lang="en-US" altLang="zh-CN" sz="1000">
                <a:latin typeface="Arial" panose="020B0604020202020204" pitchFamily="34" charset="0"/>
              </a:rPr>
              <a:t>3</a:t>
            </a:r>
            <a:endParaRPr lang="en-US" altLang="zh-CN" sz="1000">
              <a:latin typeface="Arial" panose="020B0604020202020204" pitchFamily="34" charset="0"/>
            </a:endParaRPr>
          </a:p>
        </p:txBody>
      </p:sp>
      <p:sp>
        <p:nvSpPr>
          <p:cNvPr id="182357" name="文本框 182356"/>
          <p:cNvSpPr txBox="1"/>
          <p:nvPr/>
        </p:nvSpPr>
        <p:spPr>
          <a:xfrm>
            <a:off x="7092950" y="3573463"/>
            <a:ext cx="792163" cy="366712"/>
          </a:xfrm>
          <a:prstGeom prst="rect">
            <a:avLst/>
          </a:prstGeom>
          <a:noFill/>
          <a:ln w="12700">
            <a:noFill/>
          </a:ln>
        </p:spPr>
        <p:txBody>
          <a:bodyPr>
            <a:spAutoFit/>
          </a:bodyPr>
          <a:p>
            <a:pPr>
              <a:spcBef>
                <a:spcPct val="50000"/>
              </a:spcBef>
            </a:pPr>
            <a:r>
              <a:rPr lang="en-US" altLang="zh-CN">
                <a:latin typeface="Arial" panose="020B0604020202020204" pitchFamily="34" charset="0"/>
              </a:rPr>
              <a:t>R</a:t>
            </a:r>
            <a:r>
              <a:rPr lang="en-US" altLang="zh-CN" sz="1000">
                <a:latin typeface="Arial" panose="020B0604020202020204" pitchFamily="34" charset="0"/>
              </a:rPr>
              <a:t>3</a:t>
            </a:r>
            <a:endParaRPr lang="en-US" altLang="zh-CN" sz="1000">
              <a:latin typeface="Arial" panose="020B0604020202020204" pitchFamily="34" charset="0"/>
            </a:endParaRPr>
          </a:p>
        </p:txBody>
      </p:sp>
      <p:sp>
        <p:nvSpPr>
          <p:cNvPr id="182358" name="文本框 182357"/>
          <p:cNvSpPr txBox="1"/>
          <p:nvPr/>
        </p:nvSpPr>
        <p:spPr>
          <a:xfrm>
            <a:off x="1835150" y="4365625"/>
            <a:ext cx="792163"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r>
              <a:rPr lang="en-US" altLang="zh-CN" sz="1000">
                <a:latin typeface="Arial" panose="020B0604020202020204" pitchFamily="34" charset="0"/>
              </a:rPr>
              <a:t>1</a:t>
            </a:r>
            <a:endParaRPr lang="en-US" altLang="zh-CN" sz="1000">
              <a:latin typeface="Arial" panose="020B0604020202020204" pitchFamily="34" charset="0"/>
            </a:endParaRPr>
          </a:p>
        </p:txBody>
      </p:sp>
      <p:sp>
        <p:nvSpPr>
          <p:cNvPr id="182359" name="文本框 182358"/>
          <p:cNvSpPr txBox="1"/>
          <p:nvPr/>
        </p:nvSpPr>
        <p:spPr>
          <a:xfrm>
            <a:off x="4572000" y="3573463"/>
            <a:ext cx="792163" cy="366712"/>
          </a:xfrm>
          <a:prstGeom prst="rect">
            <a:avLst/>
          </a:prstGeom>
          <a:noFill/>
          <a:ln w="12700">
            <a:noFill/>
          </a:ln>
        </p:spPr>
        <p:txBody>
          <a:bodyPr>
            <a:spAutoFit/>
          </a:bodyPr>
          <a:p>
            <a:pPr>
              <a:spcBef>
                <a:spcPct val="50000"/>
              </a:spcBef>
            </a:pPr>
            <a:r>
              <a:rPr lang="en-US" altLang="zh-CN">
                <a:latin typeface="Arial" panose="020B0604020202020204" pitchFamily="34" charset="0"/>
              </a:rPr>
              <a:t>R</a:t>
            </a:r>
            <a:r>
              <a:rPr lang="en-US" altLang="zh-CN" sz="1000">
                <a:latin typeface="Arial" panose="020B0604020202020204" pitchFamily="34" charset="0"/>
              </a:rPr>
              <a:t>2</a:t>
            </a:r>
            <a:endParaRPr lang="en-US" altLang="zh-CN" sz="1000">
              <a:latin typeface="Arial" panose="020B0604020202020204" pitchFamily="34" charset="0"/>
            </a:endParaRPr>
          </a:p>
        </p:txBody>
      </p:sp>
      <p:sp>
        <p:nvSpPr>
          <p:cNvPr id="182360" name="文本框 182359"/>
          <p:cNvSpPr txBox="1"/>
          <p:nvPr/>
        </p:nvSpPr>
        <p:spPr>
          <a:xfrm>
            <a:off x="4643438" y="4365625"/>
            <a:ext cx="792162"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r>
              <a:rPr lang="en-US" altLang="zh-CN" sz="1000">
                <a:latin typeface="Arial" panose="020B0604020202020204" pitchFamily="34" charset="0"/>
              </a:rPr>
              <a:t>2</a:t>
            </a:r>
            <a:endParaRPr lang="en-US" altLang="zh-CN" sz="1000">
              <a:latin typeface="Arial" panose="020B0604020202020204" pitchFamily="34" charset="0"/>
            </a:endParaRPr>
          </a:p>
        </p:txBody>
      </p:sp>
      <p:sp>
        <p:nvSpPr>
          <p:cNvPr id="182361" name="文本框 182360"/>
          <p:cNvSpPr txBox="1"/>
          <p:nvPr/>
        </p:nvSpPr>
        <p:spPr>
          <a:xfrm>
            <a:off x="7164388" y="4365625"/>
            <a:ext cx="792162"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r>
              <a:rPr lang="en-US" altLang="zh-CN" sz="1000">
                <a:latin typeface="Arial" panose="020B0604020202020204" pitchFamily="34" charset="0"/>
              </a:rPr>
              <a:t>3</a:t>
            </a:r>
            <a:endParaRPr lang="en-US" altLang="zh-CN" sz="1000">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标题 183297"/>
          <p:cNvSpPr>
            <a:spLocks noGrp="1" noRot="1"/>
          </p:cNvSpPr>
          <p:nvPr>
            <p:ph type="title"/>
          </p:nvPr>
        </p:nvSpPr>
        <p:spPr/>
        <p:txBody>
          <a:bodyPr anchor="ctr" anchorCtr="0"/>
          <a:p>
            <a:endParaRPr dirty="0"/>
          </a:p>
        </p:txBody>
      </p:sp>
      <p:sp>
        <p:nvSpPr>
          <p:cNvPr id="183299" name="文本占位符 183298"/>
          <p:cNvSpPr>
            <a:spLocks noGrp="1" noRot="1"/>
          </p:cNvSpPr>
          <p:nvPr>
            <p:ph type="body" idx="1"/>
          </p:nvPr>
        </p:nvSpPr>
        <p:spPr/>
        <p:txBody>
          <a:bodyPr/>
          <a:p>
            <a:r>
              <a:rPr lang="en-US" altLang="zh-CN" sz="2400"/>
              <a:t>The expectation maximization algorithm is an iterative process implemented through message passing.</a:t>
            </a:r>
            <a:endParaRPr lang="en-US" altLang="zh-CN" sz="2400"/>
          </a:p>
          <a:p>
            <a:r>
              <a:rPr lang="en-US" altLang="zh-CN" sz="2400"/>
              <a:t>By doing inference (loopy belief propagation) on the cluster and variable nodes, we compute the message for the learnable nodes.</a:t>
            </a:r>
            <a:endParaRPr lang="en-US" altLang="zh-CN" sz="2400"/>
          </a:p>
          <a:p>
            <a:r>
              <a:rPr lang="en-US" altLang="zh-CN" sz="2400"/>
              <a:t>Applying this belief propagation algorithm until convergence yields an approximation of the expected values.</a:t>
            </a:r>
            <a:endParaRPr lang="en-US" altLang="zh-CN"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标题 184321"/>
          <p:cNvSpPr>
            <a:spLocks noGrp="1" noRot="1"/>
          </p:cNvSpPr>
          <p:nvPr>
            <p:ph type="title"/>
          </p:nvPr>
        </p:nvSpPr>
        <p:spPr/>
        <p:txBody>
          <a:bodyPr anchor="ctr" anchorCtr="0"/>
          <a:p>
            <a:endParaRPr dirty="0"/>
          </a:p>
        </p:txBody>
      </p:sp>
      <p:sp>
        <p:nvSpPr>
          <p:cNvPr id="184323" name="文本占位符 184322"/>
          <p:cNvSpPr>
            <a:spLocks noGrp="1" noRot="1"/>
          </p:cNvSpPr>
          <p:nvPr>
            <p:ph type="body" idx="1"/>
          </p:nvPr>
        </p:nvSpPr>
        <p:spPr>
          <a:xfrm>
            <a:off x="304800" y="1981200"/>
            <a:ext cx="8540750" cy="4543425"/>
          </a:xfrm>
        </p:spPr>
        <p:txBody>
          <a:bodyPr/>
          <a:p>
            <a:r>
              <a:rPr lang="en-US" altLang="zh-CN" sz="2400"/>
              <a:t>To summarize the algorithm, and as displayed in Figure 13.12:</a:t>
            </a:r>
            <a:endParaRPr lang="en-US" altLang="zh-CN" sz="2400"/>
          </a:p>
          <a:p>
            <a:pPr>
              <a:buNone/>
            </a:pPr>
            <a:r>
              <a:rPr lang="en-US" altLang="zh-CN" sz="2400"/>
              <a:t>     In the expectation or E step:</a:t>
            </a:r>
            <a:endParaRPr lang="en-US" altLang="zh-CN" sz="2400"/>
          </a:p>
          <a:p>
            <a:pPr>
              <a:buNone/>
            </a:pPr>
            <a:r>
              <a:rPr lang="en-US" altLang="zh-CN" sz="2400"/>
              <a:t>            1. All cluster nodes send their messages to the variable nodes.</a:t>
            </a:r>
            <a:endParaRPr lang="en-US" altLang="zh-CN" sz="2400"/>
          </a:p>
          <a:p>
            <a:pPr>
              <a:buNone/>
            </a:pPr>
            <a:r>
              <a:rPr lang="en-US" altLang="zh-CN" sz="2400"/>
              <a:t>            2. All variable nodes send their messages back to the cluster nodes updating the information of the cluster nodes.</a:t>
            </a:r>
            <a:endParaRPr lang="en-US" altLang="zh-CN" sz="2400"/>
          </a:p>
          <a:p>
            <a:pPr>
              <a:buNone/>
            </a:pPr>
            <a:r>
              <a:rPr lang="en-US" altLang="zh-CN" sz="2400"/>
              <a:t>      In the maximization or M step:</a:t>
            </a:r>
            <a:endParaRPr lang="en-US" altLang="zh-CN" sz="2400"/>
          </a:p>
          <a:p>
            <a:pPr>
              <a:buNone/>
            </a:pPr>
            <a:r>
              <a:rPr lang="en-US" altLang="zh-CN" sz="2400"/>
              <a:t>            1. The cluster nodes send messages, updated in the E step. To learnable nodes where they are averaged.</a:t>
            </a:r>
            <a:endParaRPr lang="en-US" altLang="zh-CN" sz="2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标题 185345"/>
          <p:cNvSpPr>
            <a:spLocks noGrp="1" noRot="1"/>
          </p:cNvSpPr>
          <p:nvPr>
            <p:ph type="title"/>
          </p:nvPr>
        </p:nvSpPr>
        <p:spPr/>
        <p:txBody>
          <a:bodyPr anchor="ctr" anchorCtr="0"/>
          <a:p>
            <a:r>
              <a:rPr lang="en-US" altLang="zh-CN" sz="3200"/>
              <a:t>13.3 Stochastic Extensions to Reinforcement Learning</a:t>
            </a:r>
            <a:endParaRPr lang="en-US" altLang="zh-CN" sz="3200"/>
          </a:p>
        </p:txBody>
      </p:sp>
      <p:sp>
        <p:nvSpPr>
          <p:cNvPr id="185347" name="文本占位符 185346"/>
          <p:cNvSpPr>
            <a:spLocks noGrp="1" noRot="1"/>
          </p:cNvSpPr>
          <p:nvPr>
            <p:ph type="body" idx="1"/>
          </p:nvPr>
        </p:nvSpPr>
        <p:spPr/>
        <p:txBody>
          <a:bodyPr/>
          <a:p>
            <a:r>
              <a:rPr lang="en-US" altLang="zh-CN" sz="2400"/>
              <a:t>To illustrate the concepts of reinforcement learning, we consider the example of a recycling robot. The agent must make one of three decisions:</a:t>
            </a:r>
            <a:endParaRPr lang="en-US" altLang="zh-CN" sz="2400"/>
          </a:p>
          <a:p>
            <a:pPr>
              <a:buNone/>
            </a:pPr>
            <a:r>
              <a:rPr lang="en-US" altLang="zh-CN" sz="2400"/>
              <a:t>          1.The robot can actively search for a soda can during a certain time interval;</a:t>
            </a:r>
            <a:endParaRPr lang="en-US" altLang="zh-CN" sz="2400"/>
          </a:p>
          <a:p>
            <a:pPr>
              <a:buNone/>
            </a:pPr>
            <a:r>
              <a:rPr lang="en-US" altLang="zh-CN" sz="2400"/>
              <a:t>          2.The robot can pause and wait for someone to bring it a soda;</a:t>
            </a:r>
            <a:endParaRPr lang="en-US" altLang="zh-CN" sz="2400"/>
          </a:p>
          <a:p>
            <a:pPr>
              <a:buNone/>
            </a:pPr>
            <a:r>
              <a:rPr lang="en-US" altLang="zh-CN" sz="2400"/>
              <a:t>          3.The robot can return to the home base to recharge its batteries.</a:t>
            </a:r>
            <a:endParaRPr lang="en-US" altLang="zh-CN"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标题 186369"/>
          <p:cNvSpPr>
            <a:spLocks noGrp="1" noRot="1"/>
          </p:cNvSpPr>
          <p:nvPr>
            <p:ph type="title"/>
          </p:nvPr>
        </p:nvSpPr>
        <p:spPr/>
        <p:txBody>
          <a:bodyPr anchor="ctr" anchorCtr="0"/>
          <a:p>
            <a:endParaRPr dirty="0"/>
          </a:p>
        </p:txBody>
      </p:sp>
      <p:sp>
        <p:nvSpPr>
          <p:cNvPr id="186371" name="文本占位符 186370"/>
          <p:cNvSpPr>
            <a:spLocks noGrp="1" noRot="1"/>
          </p:cNvSpPr>
          <p:nvPr>
            <p:ph type="body" idx="1"/>
          </p:nvPr>
        </p:nvSpPr>
        <p:spPr/>
        <p:txBody>
          <a:bodyPr/>
          <a:p>
            <a:r>
              <a:rPr lang="en-US" altLang="zh-CN" sz="2400"/>
              <a:t>The robot makes decisions either in some fixed time period, or when an empty can is found, or when some other event occurs. Consequently, the robot has three actions while its state is being determined.</a:t>
            </a:r>
            <a:endParaRPr lang="en-US" altLang="zh-CN" sz="2400"/>
          </a:p>
          <a:p>
            <a:r>
              <a:rPr lang="en-US" altLang="zh-CN" sz="2400"/>
              <a:t>There is a major limitation of the traditional reinforcement learning framework that we have just described: it is deterministic in nature.</a:t>
            </a:r>
            <a:endParaRPr lang="en-US" altLang="zh-CN" sz="2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标题 187393"/>
          <p:cNvSpPr>
            <a:spLocks noGrp="1" noRot="1"/>
          </p:cNvSpPr>
          <p:nvPr>
            <p:ph type="title"/>
          </p:nvPr>
        </p:nvSpPr>
        <p:spPr/>
        <p:txBody>
          <a:bodyPr anchor="ctr" anchorCtr="0"/>
          <a:p>
            <a:r>
              <a:rPr lang="en-US" altLang="zh-CN" sz="3200"/>
              <a:t>13.3.1 The Markov Decision Process (or MDP)</a:t>
            </a:r>
            <a:endParaRPr lang="en-US" altLang="zh-CN" sz="3200"/>
          </a:p>
        </p:txBody>
      </p:sp>
      <p:sp>
        <p:nvSpPr>
          <p:cNvPr id="187395" name="文本占位符 187394"/>
          <p:cNvSpPr>
            <a:spLocks noGrp="1" noRot="1"/>
          </p:cNvSpPr>
          <p:nvPr>
            <p:ph type="body" idx="1"/>
          </p:nvPr>
        </p:nvSpPr>
        <p:spPr/>
        <p:txBody>
          <a:bodyPr/>
          <a:p>
            <a:r>
              <a:rPr lang="en-US" altLang="zh-CN" sz="2400"/>
              <a:t>In many actual reinforcement learning applications, this might be the situation: the agent does not have complete knowledge or control over the next state of the world. Specifically, taking an action from state s</a:t>
            </a:r>
            <a:r>
              <a:rPr lang="en-US" altLang="zh-CN" sz="1000"/>
              <a:t>t</a:t>
            </a:r>
            <a:r>
              <a:rPr lang="en-US" altLang="zh-CN" sz="2400"/>
              <a:t> might lead to more than one possible resulting state at time t+1.</a:t>
            </a:r>
            <a:endParaRPr lang="en-US" altLang="zh-CN" sz="2400"/>
          </a:p>
          <a:p>
            <a:r>
              <a:rPr lang="en-US" altLang="zh-CN" sz="2400"/>
              <a:t>In all these situations, we need a more powerful framework for setting up the reinforcement learning problem. One such framework is the Markov decision process (or MDP).</a:t>
            </a:r>
            <a:endParaRPr lang="en-US" altLang="zh-CN" sz="2400"/>
          </a:p>
          <a:p>
            <a:endParaRPr lang="en-US" altLang="zh-CN"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标题 188417"/>
          <p:cNvSpPr>
            <a:spLocks noGrp="1" noRot="1"/>
          </p:cNvSpPr>
          <p:nvPr>
            <p:ph type="title"/>
          </p:nvPr>
        </p:nvSpPr>
        <p:spPr/>
        <p:txBody>
          <a:bodyPr anchor="ctr" anchorCtr="0"/>
          <a:p>
            <a:endParaRPr dirty="0"/>
          </a:p>
        </p:txBody>
      </p:sp>
      <p:sp>
        <p:nvSpPr>
          <p:cNvPr id="188419" name="文本占位符 188418"/>
          <p:cNvSpPr>
            <a:spLocks noGrp="1" noRot="1"/>
          </p:cNvSpPr>
          <p:nvPr>
            <p:ph type="body" idx="1"/>
          </p:nvPr>
        </p:nvSpPr>
        <p:spPr>
          <a:xfrm>
            <a:off x="323850" y="1593850"/>
            <a:ext cx="8540750" cy="5264150"/>
          </a:xfrm>
        </p:spPr>
        <p:txBody>
          <a:bodyPr/>
          <a:p>
            <a:r>
              <a:rPr lang="en-US" altLang="zh-CN" sz="2400"/>
              <a:t>We next define the MDP:</a:t>
            </a:r>
            <a:endParaRPr lang="en-US" altLang="zh-CN" sz="2400"/>
          </a:p>
          <a:p>
            <a:r>
              <a:rPr lang="en-US" altLang="zh-CN" sz="2400"/>
              <a:t>D E F I N I T I O N</a:t>
            </a:r>
            <a:endParaRPr lang="en-US" altLang="zh-CN" sz="2400"/>
          </a:p>
          <a:p>
            <a:pPr>
              <a:buNone/>
            </a:pPr>
            <a:r>
              <a:rPr lang="en-US" altLang="zh-CN" sz="2400"/>
              <a:t>           A MARKOV DECISION PROCESS, or MDP</a:t>
            </a:r>
            <a:endParaRPr lang="en-US" altLang="zh-CN" sz="2400"/>
          </a:p>
          <a:p>
            <a:pPr>
              <a:buNone/>
            </a:pPr>
            <a:r>
              <a:rPr lang="en-US" altLang="zh-CN" sz="2400"/>
              <a:t>           A Markov Decision Process is a tuple&lt;S,A,P,R&gt; where:</a:t>
            </a:r>
            <a:endParaRPr lang="en-US" altLang="zh-CN" sz="2400"/>
          </a:p>
          <a:p>
            <a:pPr>
              <a:buNone/>
            </a:pPr>
            <a:r>
              <a:rPr lang="en-US" altLang="zh-CN" sz="2400"/>
              <a:t>              S is a set of states, and</a:t>
            </a:r>
            <a:endParaRPr lang="en-US" altLang="zh-CN" sz="2400"/>
          </a:p>
          <a:p>
            <a:pPr>
              <a:buNone/>
            </a:pPr>
            <a:r>
              <a:rPr lang="en-US" altLang="zh-CN" sz="2400"/>
              <a:t>              A is a set of actions.</a:t>
            </a:r>
            <a:endParaRPr lang="en-US" altLang="zh-CN" sz="2400"/>
          </a:p>
          <a:p>
            <a:pPr>
              <a:buNone/>
            </a:pPr>
            <a:r>
              <a:rPr lang="en-US" altLang="zh-CN" sz="2400"/>
              <a:t>              p</a:t>
            </a:r>
            <a:r>
              <a:rPr lang="en-US" altLang="zh-CN" sz="1000"/>
              <a:t>a</a:t>
            </a:r>
            <a:r>
              <a:rPr lang="en-US" altLang="zh-CN" sz="2400"/>
              <a:t>(s</a:t>
            </a:r>
            <a:r>
              <a:rPr lang="en-US" altLang="zh-CN" sz="1000"/>
              <a:t>t</a:t>
            </a:r>
            <a:r>
              <a:rPr lang="en-US" altLang="zh-CN" sz="2400"/>
              <a:t>,s</a:t>
            </a:r>
            <a:r>
              <a:rPr lang="en-US" altLang="zh-CN" sz="1000"/>
              <a:t>t+1</a:t>
            </a:r>
            <a:r>
              <a:rPr lang="en-US" altLang="zh-CN" sz="2400"/>
              <a:t>)=p(s</a:t>
            </a:r>
            <a:r>
              <a:rPr lang="en-US" altLang="zh-CN" sz="1000"/>
              <a:t>t+1</a:t>
            </a:r>
            <a:r>
              <a:rPr lang="en-US" altLang="zh-CN" sz="2400"/>
              <a:t> |s</a:t>
            </a:r>
            <a:r>
              <a:rPr lang="en-US" altLang="zh-CN" sz="1000"/>
              <a:t>t</a:t>
            </a:r>
            <a:r>
              <a:rPr lang="en-US" altLang="zh-CN" sz="2400"/>
              <a:t>, a</a:t>
            </a:r>
            <a:r>
              <a:rPr lang="en-US" altLang="zh-CN" sz="1000"/>
              <a:t>t</a:t>
            </a:r>
            <a:r>
              <a:rPr lang="en-US" altLang="zh-CN" sz="2400"/>
              <a:t>=a) is the probability that if the agent executes action a   A from state s</a:t>
            </a:r>
            <a:r>
              <a:rPr lang="en-US" altLang="zh-CN" sz="1000"/>
              <a:t>t</a:t>
            </a:r>
            <a:r>
              <a:rPr lang="en-US" altLang="zh-CN" sz="2400"/>
              <a:t> at time t, it results in state s</a:t>
            </a:r>
            <a:r>
              <a:rPr lang="en-US" altLang="zh-CN" sz="1000"/>
              <a:t>t+1</a:t>
            </a:r>
            <a:r>
              <a:rPr lang="en-US" altLang="zh-CN" sz="2400"/>
              <a:t> at time t+1. Since the probability, p</a:t>
            </a:r>
            <a:r>
              <a:rPr lang="en-US" altLang="zh-CN" sz="1000"/>
              <a:t>a</a:t>
            </a:r>
            <a:r>
              <a:rPr lang="en-US" altLang="zh-CN" sz="2400"/>
              <a:t>∈ P is defined over the entire state-space of actions, it is often represented with a transition matrix.</a:t>
            </a:r>
            <a:endParaRPr lang="en-US" altLang="zh-CN" sz="2400"/>
          </a:p>
          <a:p>
            <a:pPr>
              <a:buNone/>
            </a:pPr>
            <a:r>
              <a:rPr lang="en-US" altLang="zh-CN" sz="2400"/>
              <a:t>    R(s) is the reward received by the agent when in state s.</a:t>
            </a:r>
            <a:endParaRPr lang="en-US" altLang="zh-CN"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标题 133121"/>
          <p:cNvSpPr>
            <a:spLocks noGrp="1" noRot="1"/>
          </p:cNvSpPr>
          <p:nvPr>
            <p:ph type="title"/>
          </p:nvPr>
        </p:nvSpPr>
        <p:spPr/>
        <p:txBody>
          <a:bodyPr anchor="ctr" anchorCtr="0"/>
          <a:p>
            <a:r>
              <a:rPr lang="en-US" altLang="zh-CN" sz="2800"/>
              <a:t>13.1.1 Introduction to and Definition of Hidden Markov Models</a:t>
            </a:r>
            <a:endParaRPr lang="en-US" altLang="zh-CN" sz="2800"/>
          </a:p>
        </p:txBody>
      </p:sp>
      <p:pic>
        <p:nvPicPr>
          <p:cNvPr id="3" name="图片 2"/>
          <p:cNvPicPr>
            <a:picLocks noChangeAspect="1"/>
          </p:cNvPicPr>
          <p:nvPr/>
        </p:nvPicPr>
        <p:blipFill>
          <a:blip r:embed="rId1"/>
          <a:stretch>
            <a:fillRect/>
          </a:stretch>
        </p:blipFill>
        <p:spPr>
          <a:xfrm>
            <a:off x="395605" y="1988820"/>
            <a:ext cx="2644775" cy="3954145"/>
          </a:xfrm>
          <a:prstGeom prst="rect">
            <a:avLst/>
          </a:prstGeom>
        </p:spPr>
      </p:pic>
      <p:pic>
        <p:nvPicPr>
          <p:cNvPr id="4" name="图片 3"/>
          <p:cNvPicPr>
            <a:picLocks noChangeAspect="1"/>
          </p:cNvPicPr>
          <p:nvPr/>
        </p:nvPicPr>
        <p:blipFill>
          <a:blip r:embed="rId2"/>
          <a:stretch>
            <a:fillRect/>
          </a:stretch>
        </p:blipFill>
        <p:spPr>
          <a:xfrm>
            <a:off x="3204210" y="2853055"/>
            <a:ext cx="5380355" cy="171640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标题 189441"/>
          <p:cNvSpPr>
            <a:spLocks noGrp="1" noRot="1"/>
          </p:cNvSpPr>
          <p:nvPr>
            <p:ph type="title"/>
          </p:nvPr>
        </p:nvSpPr>
        <p:spPr/>
        <p:txBody>
          <a:bodyPr anchor="ctr" anchorCtr="0"/>
          <a:p>
            <a:r>
              <a:rPr lang="en-US" altLang="zh-CN" sz="3200"/>
              <a:t>13.3.2 The Partially Observable Markov Decision Process (POMDP)</a:t>
            </a:r>
            <a:endParaRPr lang="en-US" altLang="zh-CN" sz="3200"/>
          </a:p>
        </p:txBody>
      </p:sp>
      <p:sp>
        <p:nvSpPr>
          <p:cNvPr id="189443" name="文本占位符 189442"/>
          <p:cNvSpPr>
            <a:spLocks noGrp="1" noRot="1"/>
          </p:cNvSpPr>
          <p:nvPr>
            <p:ph type="body" idx="1"/>
          </p:nvPr>
        </p:nvSpPr>
        <p:spPr>
          <a:xfrm>
            <a:off x="304800" y="1981200"/>
            <a:ext cx="8540750" cy="4616450"/>
          </a:xfrm>
        </p:spPr>
        <p:txBody>
          <a:bodyPr/>
          <a:p>
            <a:pPr>
              <a:lnSpc>
                <a:spcPct val="90000"/>
              </a:lnSpc>
            </a:pPr>
            <a:r>
              <a:rPr lang="en-US" altLang="zh-CN" sz="2400"/>
              <a:t>D E F I N I T I O N</a:t>
            </a:r>
            <a:endParaRPr lang="en-US" altLang="zh-CN" sz="2400"/>
          </a:p>
          <a:p>
            <a:pPr>
              <a:lnSpc>
                <a:spcPct val="90000"/>
              </a:lnSpc>
              <a:buNone/>
            </a:pPr>
            <a:r>
              <a:rPr lang="en-US" altLang="zh-CN" sz="2400"/>
              <a:t>           A PARTIALLY OBSERVABLE MARKOV DECISION PROCESS, or POMDP</a:t>
            </a:r>
            <a:endParaRPr lang="en-US" altLang="zh-CN" sz="2400"/>
          </a:p>
          <a:p>
            <a:pPr>
              <a:lnSpc>
                <a:spcPct val="90000"/>
              </a:lnSpc>
              <a:buNone/>
            </a:pPr>
            <a:r>
              <a:rPr lang="en-US" altLang="zh-CN" sz="2400"/>
              <a:t>          A Partially Observable Markov Decision Process is a tuple&lt;S,A,O,P,R&gt; where:</a:t>
            </a:r>
            <a:endParaRPr lang="en-US" altLang="zh-CN" sz="2400"/>
          </a:p>
          <a:p>
            <a:pPr>
              <a:lnSpc>
                <a:spcPct val="90000"/>
              </a:lnSpc>
              <a:buNone/>
            </a:pPr>
            <a:r>
              <a:rPr lang="en-US" altLang="zh-CN" sz="2400"/>
              <a:t>          S is a set of states, and</a:t>
            </a:r>
            <a:endParaRPr lang="en-US" altLang="zh-CN" sz="2400"/>
          </a:p>
          <a:p>
            <a:pPr>
              <a:lnSpc>
                <a:spcPct val="90000"/>
              </a:lnSpc>
              <a:buNone/>
            </a:pPr>
            <a:r>
              <a:rPr lang="en-US" altLang="zh-CN" sz="2400"/>
              <a:t>          A is a set of actions:</a:t>
            </a:r>
            <a:endParaRPr lang="en-US" altLang="zh-CN" sz="2400"/>
          </a:p>
          <a:p>
            <a:pPr>
              <a:lnSpc>
                <a:spcPct val="90000"/>
              </a:lnSpc>
              <a:buNone/>
            </a:pPr>
            <a:r>
              <a:rPr lang="en-US" altLang="zh-CN" sz="2400"/>
              <a:t>          O is the set of observations denoting what the agent can see about its world.</a:t>
            </a:r>
            <a:endParaRPr lang="en-US" altLang="zh-CN" sz="2400"/>
          </a:p>
          <a:p>
            <a:pPr>
              <a:lnSpc>
                <a:spcPct val="90000"/>
              </a:lnSpc>
              <a:buNone/>
            </a:pPr>
            <a:r>
              <a:rPr lang="en-US" altLang="zh-CN" sz="2400"/>
              <a:t>          Since the agent cannot directly observe its current state, the observations are probabilistically related to the underlying actual state of the world.</a:t>
            </a:r>
            <a:endParaRPr lang="en-US" altLang="zh-CN"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标题 190465"/>
          <p:cNvSpPr>
            <a:spLocks noGrp="1" noRot="1"/>
          </p:cNvSpPr>
          <p:nvPr>
            <p:ph type="title"/>
          </p:nvPr>
        </p:nvSpPr>
        <p:spPr/>
        <p:txBody>
          <a:bodyPr anchor="ctr" anchorCtr="0"/>
          <a:p>
            <a:endParaRPr dirty="0"/>
          </a:p>
        </p:txBody>
      </p:sp>
      <p:sp>
        <p:nvSpPr>
          <p:cNvPr id="190467" name="文本占位符 190466"/>
          <p:cNvSpPr>
            <a:spLocks noGrp="1" noRot="1"/>
          </p:cNvSpPr>
          <p:nvPr>
            <p:ph type="body" idx="1"/>
          </p:nvPr>
        </p:nvSpPr>
        <p:spPr/>
        <p:txBody>
          <a:bodyPr/>
          <a:p>
            <a:pPr>
              <a:buNone/>
            </a:pPr>
            <a:r>
              <a:rPr lang="en-US" altLang="zh-CN" sz="2400" dirty="0"/>
              <a:t>       </a:t>
            </a:r>
            <a:r>
              <a:rPr lang="en-US" altLang="zh-CN" sz="2400"/>
              <a:t>p</a:t>
            </a:r>
            <a:r>
              <a:rPr lang="en-US" altLang="zh-CN" sz="1200"/>
              <a:t>a</a:t>
            </a:r>
            <a:r>
              <a:rPr lang="en-US" altLang="zh-CN" sz="2400"/>
              <a:t>(s</a:t>
            </a:r>
            <a:r>
              <a:rPr lang="en-US" altLang="zh-CN" sz="1200"/>
              <a:t>t</a:t>
            </a:r>
            <a:r>
              <a:rPr lang="en-US" altLang="zh-CN" sz="2400"/>
              <a:t>,o,s</a:t>
            </a:r>
            <a:r>
              <a:rPr lang="en-US" altLang="zh-CN" sz="1200"/>
              <a:t>t+1</a:t>
            </a:r>
            <a:r>
              <a:rPr lang="en-US" altLang="zh-CN" sz="2400"/>
              <a:t>)=p(s</a:t>
            </a:r>
            <a:r>
              <a:rPr lang="en-US" altLang="zh-CN" sz="1200"/>
              <a:t>t+1</a:t>
            </a:r>
            <a:r>
              <a:rPr lang="en-US" altLang="zh-CN" sz="2400"/>
              <a:t>,o</a:t>
            </a:r>
            <a:r>
              <a:rPr lang="en-US" altLang="zh-CN" sz="1200"/>
              <a:t>t</a:t>
            </a:r>
            <a:r>
              <a:rPr lang="en-US" altLang="zh-CN" sz="2400"/>
              <a:t>=o | s</a:t>
            </a:r>
            <a:r>
              <a:rPr lang="en-US" altLang="zh-CN" sz="1200"/>
              <a:t>t</a:t>
            </a:r>
            <a:r>
              <a:rPr lang="en-US" altLang="zh-CN" sz="2400"/>
              <a:t>, a</a:t>
            </a:r>
            <a:r>
              <a:rPr lang="en-US" altLang="zh-CN" sz="1200"/>
              <a:t>t</a:t>
            </a:r>
            <a:r>
              <a:rPr lang="en-US" altLang="zh-CN" sz="2400"/>
              <a:t>=a) is the probability that when the agent executes action a from state s</a:t>
            </a:r>
            <a:r>
              <a:rPr lang="en-US" altLang="zh-CN" sz="1200"/>
              <a:t>t</a:t>
            </a:r>
            <a:r>
              <a:rPr lang="en-US" altLang="zh-CN" sz="2400"/>
              <a:t> at time t, it results in an observation o that leads to an underlying state s</a:t>
            </a:r>
            <a:r>
              <a:rPr lang="en-US" altLang="zh-CN" sz="1200"/>
              <a:t>t+1</a:t>
            </a:r>
            <a:r>
              <a:rPr lang="en-US" altLang="zh-CN" sz="2400"/>
              <a:t> at time t+1.</a:t>
            </a:r>
            <a:endParaRPr lang="en-US" altLang="zh-CN" sz="2400"/>
          </a:p>
          <a:p>
            <a:pPr>
              <a:buNone/>
            </a:pPr>
            <a:r>
              <a:rPr lang="en-US" altLang="zh-CN" sz="2400"/>
              <a:t>       R(s</a:t>
            </a:r>
            <a:r>
              <a:rPr lang="en-US" altLang="zh-CN" sz="1200"/>
              <a:t>t</a:t>
            </a:r>
            <a:r>
              <a:rPr lang="en-US" altLang="zh-CN" sz="2400"/>
              <a:t>,a,s</a:t>
            </a:r>
            <a:r>
              <a:rPr lang="en-US" altLang="zh-CN" sz="1200"/>
              <a:t>t+1</a:t>
            </a:r>
            <a:r>
              <a:rPr lang="en-US" altLang="zh-CN" sz="2400"/>
              <a:t>) is the reward received by the agent when it executes action a in state s</a:t>
            </a:r>
            <a:r>
              <a:rPr lang="en-US" altLang="zh-CN" sz="1200"/>
              <a:t>t</a:t>
            </a:r>
            <a:r>
              <a:rPr lang="en-US" altLang="zh-CN" sz="2400"/>
              <a:t> and transitions to state s</a:t>
            </a:r>
            <a:r>
              <a:rPr lang="en-US" altLang="zh-CN" sz="1200"/>
              <a:t>t+1</a:t>
            </a:r>
            <a:r>
              <a:rPr lang="en-US" altLang="zh-CN" sz="2400"/>
              <a:t>. </a:t>
            </a:r>
            <a:endParaRPr lang="en-US" altLang="zh-CN"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标题 191489"/>
          <p:cNvSpPr>
            <a:spLocks noGrp="1" noRot="1"/>
          </p:cNvSpPr>
          <p:nvPr>
            <p:ph type="title"/>
          </p:nvPr>
        </p:nvSpPr>
        <p:spPr/>
        <p:txBody>
          <a:bodyPr anchor="ctr" anchorCtr="0"/>
          <a:p>
            <a:endParaRPr dirty="0"/>
          </a:p>
        </p:txBody>
      </p:sp>
      <p:sp>
        <p:nvSpPr>
          <p:cNvPr id="191491" name="文本占位符 191490"/>
          <p:cNvSpPr>
            <a:spLocks noGrp="1" noRot="1"/>
          </p:cNvSpPr>
          <p:nvPr>
            <p:ph type="body" idx="1"/>
          </p:nvPr>
        </p:nvSpPr>
        <p:spPr/>
        <p:txBody>
          <a:bodyPr/>
          <a:p>
            <a:r>
              <a:rPr lang="en-US" altLang="zh-CN" sz="2400"/>
              <a:t>To summarize, the MDP can be considered to be a special case of the POMDP, when the observation o gives us an accurate indication of the current state s.</a:t>
            </a:r>
            <a:endParaRPr lang="en-US" altLang="zh-CN" sz="2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标题 192513"/>
          <p:cNvSpPr>
            <a:spLocks noGrp="1" noRot="1"/>
          </p:cNvSpPr>
          <p:nvPr>
            <p:ph type="title"/>
          </p:nvPr>
        </p:nvSpPr>
        <p:spPr/>
        <p:txBody>
          <a:bodyPr anchor="ctr" anchorCtr="0"/>
          <a:p>
            <a:r>
              <a:rPr lang="en-US" altLang="zh-CN" sz="3200"/>
              <a:t>13.3.3 An Example Implementation of the Markov Decision Process</a:t>
            </a:r>
            <a:endParaRPr lang="en-US" altLang="zh-CN" sz="3200"/>
          </a:p>
        </p:txBody>
      </p:sp>
      <p:sp>
        <p:nvSpPr>
          <p:cNvPr id="192515" name="文本占位符 192514"/>
          <p:cNvSpPr>
            <a:spLocks noGrp="1" noRot="1"/>
          </p:cNvSpPr>
          <p:nvPr>
            <p:ph type="body" idx="1"/>
          </p:nvPr>
        </p:nvSpPr>
        <p:spPr/>
        <p:txBody>
          <a:bodyPr/>
          <a:p>
            <a:r>
              <a:rPr lang="en-US" altLang="zh-CN" sz="2400"/>
              <a:t>To illustrate a simple MDP, we take up again the example of the recycling robot (adapted from Sutton and </a:t>
            </a:r>
            <a:r>
              <a:rPr lang="en-US" altLang="zh-CN" sz="2400" err="1"/>
              <a:t>Barto</a:t>
            </a:r>
            <a:r>
              <a:rPr lang="en-US" altLang="zh-CN" sz="2400"/>
              <a:t> 1998) introduced at the beginning of Section 13.3.</a:t>
            </a:r>
            <a:endParaRPr lang="en-US" altLang="zh-CN" sz="2400"/>
          </a:p>
          <a:p>
            <a:r>
              <a:rPr lang="en-US" altLang="zh-CN" sz="2400"/>
              <a:t>The state of the battery is determined independent of actions taken.</a:t>
            </a:r>
            <a:endParaRPr lang="en-US" altLang="zh-CN" sz="2400"/>
          </a:p>
          <a:p>
            <a:r>
              <a:rPr lang="en-US" altLang="zh-CN" sz="2400"/>
              <a:t>We next create a reward system: once the battery is run down, S=low, the robot is rescued, its battery is recharged to high, and it gets a reward of -3</a:t>
            </a:r>
            <a:endParaRPr lang="en-US" altLang="zh-CN"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9" name="文本占位符 193538"/>
          <p:cNvSpPr>
            <a:spLocks noGrp="1" noRot="1"/>
          </p:cNvSpPr>
          <p:nvPr>
            <p:ph type="body" idx="1"/>
          </p:nvPr>
        </p:nvSpPr>
        <p:spPr>
          <a:xfrm>
            <a:off x="179388" y="5229225"/>
            <a:ext cx="8540750" cy="1430338"/>
          </a:xfrm>
        </p:spPr>
        <p:txBody>
          <a:bodyPr/>
          <a:p>
            <a:pPr>
              <a:buNone/>
            </a:pPr>
            <a:r>
              <a:rPr lang="en-US" altLang="zh-CN" sz="2000" dirty="0"/>
              <a:t> </a:t>
            </a:r>
            <a:r>
              <a:rPr lang="en-US" altLang="zh-CN" sz="2000"/>
              <a:t>Table 13.1.  Transition probabilities and expected rewards for the finite MDP of the recycling robot example. The table contains all possible combinations of the current state, s</a:t>
            </a:r>
            <a:r>
              <a:rPr lang="en-US" altLang="zh-CN" sz="1000"/>
              <a:t>t</a:t>
            </a:r>
            <a:r>
              <a:rPr lang="en-US" altLang="zh-CN" sz="2000"/>
              <a:t>, next state, s</a:t>
            </a:r>
            <a:r>
              <a:rPr lang="en-US" altLang="zh-CN" sz="1000"/>
              <a:t>t+1</a:t>
            </a:r>
            <a:r>
              <a:rPr lang="en-US" altLang="zh-CN" sz="2000"/>
              <a:t>, the actions and rewards possible from the current state a</a:t>
            </a:r>
            <a:r>
              <a:rPr lang="en-US" altLang="zh-CN" sz="1000"/>
              <a:t>t</a:t>
            </a:r>
            <a:r>
              <a:rPr lang="en-US" altLang="zh-CN" sz="2000"/>
              <a:t>.</a:t>
            </a:r>
            <a:endParaRPr lang="en-US" altLang="zh-CN" sz="2000"/>
          </a:p>
        </p:txBody>
      </p:sp>
      <p:graphicFrame>
        <p:nvGraphicFramePr>
          <p:cNvPr id="193725" name="表格 193724"/>
          <p:cNvGraphicFramePr/>
          <p:nvPr/>
        </p:nvGraphicFramePr>
        <p:xfrm>
          <a:off x="468313" y="1341438"/>
          <a:ext cx="8135938" cy="3702050"/>
        </p:xfrm>
        <a:graphic>
          <a:graphicData uri="http://schemas.openxmlformats.org/drawingml/2006/table">
            <a:tbl>
              <a:tblPr/>
              <a:tblGrid>
                <a:gridCol w="8135938"/>
              </a:tblGrid>
              <a:tr h="3651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s</a:t>
                      </a:r>
                      <a:r>
                        <a:rPr lang="en-US" altLang="zh-CN" sz="1000"/>
                        <a:t>t</a:t>
                      </a:r>
                      <a:r>
                        <a:rPr lang="en-US" altLang="zh-CN" sz="1800"/>
                        <a:t>               s</a:t>
                      </a:r>
                      <a:r>
                        <a:rPr lang="en-US" altLang="zh-CN" sz="1000"/>
                        <a:t>t+1</a:t>
                      </a:r>
                      <a:r>
                        <a:rPr lang="en-US" altLang="zh-CN" sz="1800"/>
                        <a:t>                  a</a:t>
                      </a:r>
                      <a:r>
                        <a:rPr lang="en-US" altLang="zh-CN" sz="1000"/>
                        <a:t>t </a:t>
                      </a:r>
                      <a:r>
                        <a:rPr lang="en-US" altLang="zh-CN" sz="1800"/>
                        <a:t>                 P</a:t>
                      </a:r>
                      <a:r>
                        <a:rPr lang="en-US" altLang="zh-CN" sz="1000"/>
                        <a:t>a</a:t>
                      </a:r>
                      <a:r>
                        <a:rPr lang="en-US" altLang="zh-CN" sz="1800"/>
                        <a:t>(S</a:t>
                      </a:r>
                      <a:r>
                        <a:rPr lang="en-US" altLang="zh-CN" sz="1000"/>
                        <a:t>t</a:t>
                      </a:r>
                      <a:r>
                        <a:rPr lang="en-US" altLang="zh-CN" sz="1800"/>
                        <a:t>,S</a:t>
                      </a:r>
                      <a:r>
                        <a:rPr lang="en-US" altLang="zh-CN" sz="1000"/>
                        <a:t>t+1</a:t>
                      </a:r>
                      <a:r>
                        <a:rPr lang="en-US" altLang="zh-CN" sz="1800"/>
                        <a:t>)                  R</a:t>
                      </a:r>
                      <a:r>
                        <a:rPr lang="en-US" altLang="zh-CN" sz="1000"/>
                        <a:t>a</a:t>
                      </a:r>
                      <a:r>
                        <a:rPr lang="en-US" altLang="zh-CN" sz="1800"/>
                        <a:t>(S</a:t>
                      </a:r>
                      <a:r>
                        <a:rPr lang="en-US" altLang="zh-CN" sz="1000"/>
                        <a:t>t</a:t>
                      </a:r>
                      <a:r>
                        <a:rPr lang="en-US" altLang="zh-CN" sz="1800"/>
                        <a:t>,S</a:t>
                      </a:r>
                      <a:r>
                        <a:rPr lang="en-US" altLang="zh-CN" sz="1000"/>
                        <a:t>t+1</a:t>
                      </a:r>
                      <a:r>
                        <a:rPr lang="en-US" altLang="zh-CN" sz="1800"/>
                        <a:t>)</a:t>
                      </a:r>
                      <a:endParaRPr lang="zh-CN" altLang="en-US" sz="1800"/>
                    </a:p>
                  </a:txBody>
                  <a:tcPr>
                    <a:lnL cap="flat">
                      <a:noFill/>
                    </a:lnL>
                    <a:lnR cap="flat">
                      <a:noFill/>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3369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high           high               search              a                              R_search</a:t>
                      </a:r>
                      <a:endParaRPr lang="en-US" altLang="zh-CN" sz="1800"/>
                    </a:p>
                    <a:p>
                      <a:pPr marL="0" lvl="0" indent="0">
                        <a:buNone/>
                      </a:pPr>
                      <a:r>
                        <a:rPr lang="en-US" altLang="zh-CN" sz="1800"/>
                        <a:t>high           low                 search             1-a                           R_search</a:t>
                      </a:r>
                      <a:endParaRPr lang="en-US" altLang="zh-CN" sz="1800"/>
                    </a:p>
                    <a:p>
                      <a:pPr marL="0" lvl="0" indent="0">
                        <a:buNone/>
                      </a:pPr>
                      <a:r>
                        <a:rPr lang="en-US" altLang="zh-CN" sz="1800"/>
                        <a:t>low            high                search             1-b                            -3</a:t>
                      </a:r>
                      <a:endParaRPr lang="en-US" altLang="zh-CN" sz="1800"/>
                    </a:p>
                    <a:p>
                      <a:pPr marL="0" lvl="0" indent="0">
                        <a:buNone/>
                      </a:pPr>
                      <a:r>
                        <a:rPr lang="en-US" altLang="zh-CN" sz="1800"/>
                        <a:t>low            low                  search             b                              R_search</a:t>
                      </a:r>
                      <a:endParaRPr lang="en-US" altLang="zh-CN" sz="1800"/>
                    </a:p>
                    <a:p>
                      <a:pPr marL="0" lvl="0" indent="0">
                        <a:buNone/>
                      </a:pPr>
                      <a:r>
                        <a:rPr lang="en-US" altLang="zh-CN" sz="1800"/>
                        <a:t>high          high                 wait                  1                              R_wait</a:t>
                      </a:r>
                      <a:endParaRPr lang="en-US" altLang="zh-CN" sz="1800"/>
                    </a:p>
                    <a:p>
                      <a:pPr marL="0" lvl="0" indent="0">
                        <a:buNone/>
                      </a:pPr>
                      <a:r>
                        <a:rPr lang="en-US" altLang="zh-CN" sz="1800"/>
                        <a:t>high          low                   wait                 0                               R_wait</a:t>
                      </a:r>
                      <a:endParaRPr lang="en-US" altLang="zh-CN" sz="1800"/>
                    </a:p>
                    <a:p>
                      <a:pPr marL="0" lvl="0" indent="0">
                        <a:buNone/>
                      </a:pPr>
                      <a:r>
                        <a:rPr lang="en-US" altLang="zh-CN" sz="1800"/>
                        <a:t>low            high                 wait                 0                               R_wait</a:t>
                      </a:r>
                      <a:endParaRPr lang="en-US" altLang="zh-CN" sz="1800"/>
                    </a:p>
                    <a:p>
                      <a:pPr marL="0" lvl="0" indent="0">
                        <a:buNone/>
                      </a:pPr>
                      <a:r>
                        <a:rPr lang="en-US" altLang="zh-CN" sz="1800"/>
                        <a:t>low            low                   wait                 1                               R_wait</a:t>
                      </a:r>
                      <a:endParaRPr lang="en-US" altLang="zh-CN" sz="1800"/>
                    </a:p>
                    <a:p>
                      <a:pPr marL="0" lvl="0" indent="0">
                        <a:buNone/>
                      </a:pPr>
                      <a:r>
                        <a:rPr lang="en-US" altLang="zh-CN" sz="1800"/>
                        <a:t>low            high                  recharge         1                               0</a:t>
                      </a:r>
                      <a:endParaRPr lang="en-US" altLang="zh-CN" sz="1800"/>
                    </a:p>
                    <a:p>
                      <a:pPr marL="0" lvl="0" indent="0">
                        <a:buNone/>
                      </a:pPr>
                      <a:r>
                        <a:rPr lang="en-US" altLang="zh-CN" sz="1800"/>
                        <a:t>low            low                    recharge         0                              0</a:t>
                      </a:r>
                      <a:endParaRPr lang="zh-CN" altLang="en-US" sz="1800"/>
                    </a:p>
                  </a:txBody>
                  <a:tcPr>
                    <a:lnL cap="flat">
                      <a:noFill/>
                    </a:lnL>
                    <a:lnR cap="flat">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标题 194561"/>
          <p:cNvSpPr>
            <a:spLocks noGrp="1" noRot="1"/>
          </p:cNvSpPr>
          <p:nvPr>
            <p:ph type="title"/>
          </p:nvPr>
        </p:nvSpPr>
        <p:spPr/>
        <p:txBody>
          <a:bodyPr anchor="ctr" anchorCtr="0"/>
          <a:p>
            <a:endParaRPr dirty="0"/>
          </a:p>
        </p:txBody>
      </p:sp>
      <p:sp>
        <p:nvSpPr>
          <p:cNvPr id="194563" name="文本占位符 194562"/>
          <p:cNvSpPr>
            <a:spLocks noGrp="1" noRot="1"/>
          </p:cNvSpPr>
          <p:nvPr>
            <p:ph type="body" idx="1"/>
          </p:nvPr>
        </p:nvSpPr>
        <p:spPr/>
        <p:txBody>
          <a:bodyPr/>
          <a:p>
            <a:r>
              <a:rPr lang="en-US" altLang="zh-CN" sz="2400"/>
              <a:t>To represent the dynamics of this finite MDP we can use a graph, such as Figure 13.13, the transition graph of the MDP for the recycling robot. A transition graph has two types of nodes: state nodes and action nodes.</a:t>
            </a:r>
            <a:endParaRPr lang="en-US" altLang="zh-CN" sz="2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标题 195585"/>
          <p:cNvSpPr>
            <a:spLocks noGrp="1" noRot="1"/>
          </p:cNvSpPr>
          <p:nvPr>
            <p:ph type="title"/>
          </p:nvPr>
        </p:nvSpPr>
        <p:spPr/>
        <p:txBody>
          <a:bodyPr anchor="ctr" anchorCtr="0"/>
          <a:p>
            <a:endParaRPr dirty="0"/>
          </a:p>
        </p:txBody>
      </p:sp>
      <p:sp>
        <p:nvSpPr>
          <p:cNvPr id="195587" name="文本占位符 195586"/>
          <p:cNvSpPr>
            <a:spLocks noGrp="1" noRot="1"/>
          </p:cNvSpPr>
          <p:nvPr>
            <p:ph type="body" idx="1"/>
          </p:nvPr>
        </p:nvSpPr>
        <p:spPr>
          <a:xfrm>
            <a:off x="323850" y="5445125"/>
            <a:ext cx="8540750" cy="1214438"/>
          </a:xfrm>
        </p:spPr>
        <p:txBody>
          <a:bodyPr/>
          <a:p>
            <a:pPr>
              <a:lnSpc>
                <a:spcPct val="90000"/>
              </a:lnSpc>
              <a:buNone/>
            </a:pPr>
            <a:r>
              <a:rPr lang="en-US" altLang="zh-CN" sz="2000"/>
              <a:t>Figure 13.13.  The transition graph for the recycling robot. The state nodes are the large circles and the action nodes are the small black states.</a:t>
            </a:r>
            <a:endParaRPr lang="en-US" altLang="zh-CN" sz="2000"/>
          </a:p>
        </p:txBody>
      </p:sp>
      <p:grpSp>
        <p:nvGrpSpPr>
          <p:cNvPr id="195608" name="组合 195607"/>
          <p:cNvGrpSpPr/>
          <p:nvPr/>
        </p:nvGrpSpPr>
        <p:grpSpPr>
          <a:xfrm>
            <a:off x="1258888" y="2505075"/>
            <a:ext cx="5929312" cy="2832100"/>
            <a:chOff x="793" y="1578"/>
            <a:chExt cx="3735" cy="1784"/>
          </a:xfrm>
        </p:grpSpPr>
        <p:grpSp>
          <p:nvGrpSpPr>
            <p:cNvPr id="195602" name="组合 195601"/>
            <p:cNvGrpSpPr/>
            <p:nvPr/>
          </p:nvGrpSpPr>
          <p:grpSpPr>
            <a:xfrm>
              <a:off x="793" y="1578"/>
              <a:ext cx="3735" cy="1784"/>
              <a:chOff x="793" y="1578"/>
              <a:chExt cx="3735" cy="1784"/>
            </a:xfrm>
          </p:grpSpPr>
          <p:sp>
            <p:nvSpPr>
              <p:cNvPr id="195589" name="椭圆 195588"/>
              <p:cNvSpPr/>
              <p:nvPr/>
            </p:nvSpPr>
            <p:spPr>
              <a:xfrm>
                <a:off x="1111" y="2205"/>
                <a:ext cx="771" cy="499"/>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95590" name="椭圆 195589"/>
              <p:cNvSpPr/>
              <p:nvPr/>
            </p:nvSpPr>
            <p:spPr>
              <a:xfrm>
                <a:off x="3606" y="2205"/>
                <a:ext cx="771" cy="499"/>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95591" name="直接连接符 195590"/>
              <p:cNvSpPr/>
              <p:nvPr/>
            </p:nvSpPr>
            <p:spPr>
              <a:xfrm flipV="1">
                <a:off x="1474" y="1842"/>
                <a:ext cx="0" cy="363"/>
              </a:xfrm>
              <a:prstGeom prst="line">
                <a:avLst/>
              </a:prstGeom>
              <a:ln w="12700" cap="sq" cmpd="sng">
                <a:solidFill>
                  <a:schemeClr val="tx1"/>
                </a:solidFill>
                <a:prstDash val="solid"/>
                <a:headEnd type="none" w="med" len="med"/>
                <a:tailEnd type="none" w="med" len="med"/>
              </a:ln>
            </p:spPr>
          </p:sp>
          <p:sp>
            <p:nvSpPr>
              <p:cNvPr id="195592" name="直接连接符 195591"/>
              <p:cNvSpPr/>
              <p:nvPr/>
            </p:nvSpPr>
            <p:spPr>
              <a:xfrm flipV="1">
                <a:off x="3969" y="1842"/>
                <a:ext cx="0" cy="363"/>
              </a:xfrm>
              <a:prstGeom prst="line">
                <a:avLst/>
              </a:prstGeom>
              <a:ln w="12700" cap="sq" cmpd="sng">
                <a:solidFill>
                  <a:schemeClr val="tx1"/>
                </a:solidFill>
                <a:prstDash val="solid"/>
                <a:headEnd type="none" w="med" len="med"/>
                <a:tailEnd type="none" w="med" len="med"/>
              </a:ln>
            </p:spPr>
          </p:sp>
          <p:sp>
            <p:nvSpPr>
              <p:cNvPr id="195593" name="直接连接符 195592"/>
              <p:cNvSpPr/>
              <p:nvPr/>
            </p:nvSpPr>
            <p:spPr>
              <a:xfrm>
                <a:off x="1474" y="2704"/>
                <a:ext cx="0" cy="318"/>
              </a:xfrm>
              <a:prstGeom prst="line">
                <a:avLst/>
              </a:prstGeom>
              <a:ln w="12700" cap="sq" cmpd="sng">
                <a:solidFill>
                  <a:schemeClr val="tx1"/>
                </a:solidFill>
                <a:prstDash val="solid"/>
                <a:headEnd type="none" w="med" len="med"/>
                <a:tailEnd type="none" w="med" len="med"/>
              </a:ln>
            </p:spPr>
          </p:sp>
          <p:sp>
            <p:nvSpPr>
              <p:cNvPr id="195594" name="直接连接符 195593"/>
              <p:cNvSpPr/>
              <p:nvPr/>
            </p:nvSpPr>
            <p:spPr>
              <a:xfrm>
                <a:off x="4014" y="2704"/>
                <a:ext cx="0" cy="318"/>
              </a:xfrm>
              <a:prstGeom prst="line">
                <a:avLst/>
              </a:prstGeom>
              <a:ln w="12700" cap="sq" cmpd="sng">
                <a:solidFill>
                  <a:schemeClr val="tx1"/>
                </a:solidFill>
                <a:prstDash val="solid"/>
                <a:headEnd type="none" w="med" len="med"/>
                <a:tailEnd type="none" w="med" len="med"/>
              </a:ln>
            </p:spPr>
          </p:sp>
          <p:sp>
            <p:nvSpPr>
              <p:cNvPr id="195595" name="直接连接符 195594"/>
              <p:cNvSpPr/>
              <p:nvPr/>
            </p:nvSpPr>
            <p:spPr>
              <a:xfrm flipH="1">
                <a:off x="1882" y="2478"/>
                <a:ext cx="1724" cy="0"/>
              </a:xfrm>
              <a:prstGeom prst="line">
                <a:avLst/>
              </a:prstGeom>
              <a:ln w="12700" cap="sq" cmpd="sng">
                <a:solidFill>
                  <a:schemeClr val="tx1"/>
                </a:solidFill>
                <a:prstDash val="solid"/>
                <a:headEnd type="none" w="med" len="med"/>
                <a:tailEnd type="triangle" w="med" len="med"/>
              </a:ln>
            </p:spPr>
          </p:sp>
          <p:sp>
            <p:nvSpPr>
              <p:cNvPr id="195596" name="任意多边形 195595"/>
              <p:cNvSpPr/>
              <p:nvPr/>
            </p:nvSpPr>
            <p:spPr>
              <a:xfrm>
                <a:off x="793" y="2568"/>
                <a:ext cx="681" cy="794"/>
              </a:xfrm>
              <a:custGeom>
                <a:avLst/>
                <a:gdLst/>
                <a:ahLst/>
                <a:cxnLst/>
                <a:pathLst>
                  <a:path w="681" h="794">
                    <a:moveTo>
                      <a:pt x="681" y="454"/>
                    </a:moveTo>
                    <a:cubicBezTo>
                      <a:pt x="578" y="601"/>
                      <a:pt x="476" y="748"/>
                      <a:pt x="363" y="771"/>
                    </a:cubicBezTo>
                    <a:cubicBezTo>
                      <a:pt x="250" y="794"/>
                      <a:pt x="0" y="718"/>
                      <a:pt x="0" y="590"/>
                    </a:cubicBezTo>
                    <a:cubicBezTo>
                      <a:pt x="0" y="462"/>
                      <a:pt x="303" y="98"/>
                      <a:pt x="363" y="0"/>
                    </a:cubicBezTo>
                  </a:path>
                </a:pathLst>
              </a:custGeom>
              <a:noFill/>
              <a:ln w="12700" cap="sq" cmpd="sng">
                <a:solidFill>
                  <a:schemeClr val="tx1">
                    <a:alpha val="100000"/>
                  </a:schemeClr>
                </a:solidFill>
                <a:prstDash val="solid"/>
                <a:headEnd type="none" w="med" len="med"/>
                <a:tailEnd type="arrow" w="med" len="med"/>
              </a:ln>
            </p:spPr>
            <p:txBody>
              <a:bodyPr/>
              <a:p>
                <a:endParaRPr lang="zh-CN" altLang="en-US"/>
              </a:p>
            </p:txBody>
          </p:sp>
          <p:sp>
            <p:nvSpPr>
              <p:cNvPr id="195597" name="任意多边形 195596"/>
              <p:cNvSpPr/>
              <p:nvPr/>
            </p:nvSpPr>
            <p:spPr>
              <a:xfrm>
                <a:off x="1474" y="2614"/>
                <a:ext cx="2222" cy="748"/>
              </a:xfrm>
              <a:custGeom>
                <a:avLst/>
                <a:gdLst/>
                <a:ahLst/>
                <a:cxnLst/>
                <a:pathLst>
                  <a:path w="2222" h="748">
                    <a:moveTo>
                      <a:pt x="0" y="408"/>
                    </a:moveTo>
                    <a:cubicBezTo>
                      <a:pt x="64" y="578"/>
                      <a:pt x="128" y="748"/>
                      <a:pt x="317" y="725"/>
                    </a:cubicBezTo>
                    <a:cubicBezTo>
                      <a:pt x="506" y="702"/>
                      <a:pt x="817" y="393"/>
                      <a:pt x="1134" y="272"/>
                    </a:cubicBezTo>
                    <a:cubicBezTo>
                      <a:pt x="1451" y="151"/>
                      <a:pt x="1836" y="75"/>
                      <a:pt x="2222" y="0"/>
                    </a:cubicBezTo>
                  </a:path>
                </a:pathLst>
              </a:custGeom>
              <a:noFill/>
              <a:ln w="12700" cap="sq" cmpd="sng">
                <a:solidFill>
                  <a:schemeClr val="tx1">
                    <a:alpha val="100000"/>
                  </a:schemeClr>
                </a:solidFill>
                <a:prstDash val="solid"/>
                <a:headEnd type="none" w="med" len="med"/>
                <a:tailEnd type="arrow" w="med" len="med"/>
              </a:ln>
            </p:spPr>
            <p:txBody>
              <a:bodyPr/>
              <a:p>
                <a:endParaRPr lang="zh-CN" altLang="en-US"/>
              </a:p>
            </p:txBody>
          </p:sp>
          <p:sp>
            <p:nvSpPr>
              <p:cNvPr id="195598" name="任意多边形 195597"/>
              <p:cNvSpPr/>
              <p:nvPr/>
            </p:nvSpPr>
            <p:spPr>
              <a:xfrm>
                <a:off x="967" y="1616"/>
                <a:ext cx="507" cy="725"/>
              </a:xfrm>
              <a:custGeom>
                <a:avLst/>
                <a:gdLst/>
                <a:ahLst/>
                <a:cxnLst/>
                <a:pathLst>
                  <a:path w="507" h="725">
                    <a:moveTo>
                      <a:pt x="507" y="226"/>
                    </a:moveTo>
                    <a:cubicBezTo>
                      <a:pt x="389" y="113"/>
                      <a:pt x="272" y="0"/>
                      <a:pt x="189" y="0"/>
                    </a:cubicBezTo>
                    <a:cubicBezTo>
                      <a:pt x="106" y="0"/>
                      <a:pt x="0" y="105"/>
                      <a:pt x="8" y="226"/>
                    </a:cubicBezTo>
                    <a:cubicBezTo>
                      <a:pt x="16" y="347"/>
                      <a:pt x="125" y="536"/>
                      <a:pt x="235" y="725"/>
                    </a:cubicBezTo>
                  </a:path>
                </a:pathLst>
              </a:custGeom>
              <a:noFill/>
              <a:ln w="12700" cap="sq" cmpd="sng">
                <a:solidFill>
                  <a:schemeClr val="tx1">
                    <a:alpha val="100000"/>
                  </a:schemeClr>
                </a:solidFill>
                <a:prstDash val="solid"/>
                <a:headEnd type="none" w="med" len="med"/>
                <a:tailEnd type="arrow" w="med" len="med"/>
              </a:ln>
            </p:spPr>
            <p:txBody>
              <a:bodyPr/>
              <a:p>
                <a:endParaRPr lang="zh-CN" altLang="en-US"/>
              </a:p>
            </p:txBody>
          </p:sp>
          <p:sp>
            <p:nvSpPr>
              <p:cNvPr id="195599" name="任意多边形 195598"/>
              <p:cNvSpPr/>
              <p:nvPr/>
            </p:nvSpPr>
            <p:spPr>
              <a:xfrm>
                <a:off x="1746" y="1578"/>
                <a:ext cx="2223" cy="673"/>
              </a:xfrm>
              <a:custGeom>
                <a:avLst/>
                <a:gdLst/>
                <a:ahLst/>
                <a:cxnLst/>
                <a:pathLst>
                  <a:path w="2223" h="673">
                    <a:moveTo>
                      <a:pt x="2223" y="264"/>
                    </a:moveTo>
                    <a:cubicBezTo>
                      <a:pt x="1999" y="132"/>
                      <a:pt x="1776" y="0"/>
                      <a:pt x="1542" y="38"/>
                    </a:cubicBezTo>
                    <a:cubicBezTo>
                      <a:pt x="1308" y="76"/>
                      <a:pt x="1073" y="385"/>
                      <a:pt x="816" y="491"/>
                    </a:cubicBezTo>
                    <a:cubicBezTo>
                      <a:pt x="559" y="597"/>
                      <a:pt x="279" y="635"/>
                      <a:pt x="0" y="673"/>
                    </a:cubicBezTo>
                  </a:path>
                </a:pathLst>
              </a:custGeom>
              <a:noFill/>
              <a:ln w="12700" cap="sq" cmpd="sng">
                <a:solidFill>
                  <a:schemeClr val="tx1">
                    <a:alpha val="100000"/>
                  </a:schemeClr>
                </a:solidFill>
                <a:prstDash val="solid"/>
                <a:headEnd type="none" w="med" len="med"/>
                <a:tailEnd type="arrow" w="med" len="med"/>
              </a:ln>
            </p:spPr>
            <p:txBody>
              <a:bodyPr/>
              <a:p>
                <a:endParaRPr lang="zh-CN" altLang="en-US"/>
              </a:p>
            </p:txBody>
          </p:sp>
          <p:sp>
            <p:nvSpPr>
              <p:cNvPr id="195600" name="任意多边形 195599"/>
              <p:cNvSpPr/>
              <p:nvPr/>
            </p:nvSpPr>
            <p:spPr>
              <a:xfrm>
                <a:off x="3969" y="1646"/>
                <a:ext cx="559" cy="695"/>
              </a:xfrm>
              <a:custGeom>
                <a:avLst/>
                <a:gdLst/>
                <a:ahLst/>
                <a:cxnLst/>
                <a:pathLst>
                  <a:path w="559" h="695">
                    <a:moveTo>
                      <a:pt x="0" y="196"/>
                    </a:moveTo>
                    <a:cubicBezTo>
                      <a:pt x="75" y="113"/>
                      <a:pt x="151" y="30"/>
                      <a:pt x="226" y="15"/>
                    </a:cubicBezTo>
                    <a:cubicBezTo>
                      <a:pt x="301" y="0"/>
                      <a:pt x="400" y="53"/>
                      <a:pt x="453" y="106"/>
                    </a:cubicBezTo>
                    <a:cubicBezTo>
                      <a:pt x="506" y="159"/>
                      <a:pt x="559" y="235"/>
                      <a:pt x="544" y="333"/>
                    </a:cubicBezTo>
                    <a:cubicBezTo>
                      <a:pt x="529" y="431"/>
                      <a:pt x="446" y="563"/>
                      <a:pt x="363" y="695"/>
                    </a:cubicBezTo>
                  </a:path>
                </a:pathLst>
              </a:custGeom>
              <a:noFill/>
              <a:ln w="12700" cap="sq" cmpd="sng">
                <a:solidFill>
                  <a:schemeClr val="tx1">
                    <a:alpha val="100000"/>
                  </a:schemeClr>
                </a:solidFill>
                <a:prstDash val="solid"/>
                <a:headEnd type="none" w="med" len="med"/>
                <a:tailEnd type="arrow" w="med" len="med"/>
              </a:ln>
            </p:spPr>
            <p:txBody>
              <a:bodyPr/>
              <a:p>
                <a:endParaRPr lang="zh-CN" altLang="en-US"/>
              </a:p>
            </p:txBody>
          </p:sp>
          <p:sp>
            <p:nvSpPr>
              <p:cNvPr id="195601" name="任意多边形 195600"/>
              <p:cNvSpPr/>
              <p:nvPr/>
            </p:nvSpPr>
            <p:spPr>
              <a:xfrm>
                <a:off x="4014" y="2659"/>
                <a:ext cx="415" cy="605"/>
              </a:xfrm>
              <a:custGeom>
                <a:avLst/>
                <a:gdLst/>
                <a:ahLst/>
                <a:cxnLst/>
                <a:pathLst>
                  <a:path w="415" h="605">
                    <a:moveTo>
                      <a:pt x="0" y="363"/>
                    </a:moveTo>
                    <a:cubicBezTo>
                      <a:pt x="0" y="434"/>
                      <a:pt x="0" y="506"/>
                      <a:pt x="45" y="544"/>
                    </a:cubicBezTo>
                    <a:cubicBezTo>
                      <a:pt x="90" y="582"/>
                      <a:pt x="212" y="605"/>
                      <a:pt x="272" y="590"/>
                    </a:cubicBezTo>
                    <a:cubicBezTo>
                      <a:pt x="332" y="575"/>
                      <a:pt x="415" y="552"/>
                      <a:pt x="408" y="454"/>
                    </a:cubicBezTo>
                    <a:cubicBezTo>
                      <a:pt x="401" y="356"/>
                      <a:pt x="257" y="76"/>
                      <a:pt x="227" y="0"/>
                    </a:cubicBezTo>
                  </a:path>
                </a:pathLst>
              </a:custGeom>
              <a:noFill/>
              <a:ln w="12700" cap="sq" cmpd="sng">
                <a:solidFill>
                  <a:schemeClr val="tx1">
                    <a:alpha val="100000"/>
                  </a:schemeClr>
                </a:solidFill>
                <a:prstDash val="solid"/>
                <a:headEnd type="none" w="med" len="med"/>
                <a:tailEnd type="arrow" w="med" len="med"/>
              </a:ln>
            </p:spPr>
            <p:txBody>
              <a:bodyPr/>
              <a:p>
                <a:endParaRPr lang="zh-CN" altLang="en-US"/>
              </a:p>
            </p:txBody>
          </p:sp>
        </p:grpSp>
        <p:sp>
          <p:nvSpPr>
            <p:cNvPr id="195603" name="椭圆 195602"/>
            <p:cNvSpPr/>
            <p:nvPr/>
          </p:nvSpPr>
          <p:spPr>
            <a:xfrm>
              <a:off x="3243" y="2432"/>
              <a:ext cx="90" cy="9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95604" name="椭圆 195603"/>
            <p:cNvSpPr/>
            <p:nvPr/>
          </p:nvSpPr>
          <p:spPr>
            <a:xfrm>
              <a:off x="1429" y="1797"/>
              <a:ext cx="90" cy="9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95605" name="椭圆 195604"/>
            <p:cNvSpPr/>
            <p:nvPr/>
          </p:nvSpPr>
          <p:spPr>
            <a:xfrm>
              <a:off x="3923" y="1797"/>
              <a:ext cx="90" cy="9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95606" name="椭圆 195605"/>
            <p:cNvSpPr/>
            <p:nvPr/>
          </p:nvSpPr>
          <p:spPr>
            <a:xfrm>
              <a:off x="1429" y="2976"/>
              <a:ext cx="90" cy="9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95607" name="椭圆 195606"/>
            <p:cNvSpPr/>
            <p:nvPr/>
          </p:nvSpPr>
          <p:spPr>
            <a:xfrm>
              <a:off x="3969" y="2976"/>
              <a:ext cx="90" cy="9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grpSp>
      <p:sp>
        <p:nvSpPr>
          <p:cNvPr id="195609" name="文本框 195608"/>
          <p:cNvSpPr txBox="1"/>
          <p:nvPr/>
        </p:nvSpPr>
        <p:spPr>
          <a:xfrm>
            <a:off x="611188" y="2420938"/>
            <a:ext cx="1296987" cy="366712"/>
          </a:xfrm>
          <a:prstGeom prst="rect">
            <a:avLst/>
          </a:prstGeom>
          <a:noFill/>
          <a:ln w="12700">
            <a:noFill/>
          </a:ln>
        </p:spPr>
        <p:txBody>
          <a:bodyPr>
            <a:spAutoFit/>
          </a:bodyPr>
          <a:p>
            <a:pPr>
              <a:spcBef>
                <a:spcPct val="50000"/>
              </a:spcBef>
            </a:pPr>
            <a:r>
              <a:rPr lang="en-US" altLang="zh-CN">
                <a:latin typeface="Arial" panose="020B0604020202020204" pitchFamily="34" charset="0"/>
              </a:rPr>
              <a:t>1,</a:t>
            </a:r>
            <a:endParaRPr lang="en-US" altLang="zh-CN">
              <a:latin typeface="Arial" panose="020B0604020202020204" pitchFamily="34" charset="0"/>
            </a:endParaRPr>
          </a:p>
        </p:txBody>
      </p:sp>
      <p:graphicFrame>
        <p:nvGraphicFramePr>
          <p:cNvPr id="195610" name="对象 195609"/>
          <p:cNvGraphicFramePr/>
          <p:nvPr/>
        </p:nvGraphicFramePr>
        <p:xfrm>
          <a:off x="900113" y="2420938"/>
          <a:ext cx="576262" cy="301625"/>
        </p:xfrm>
        <a:graphic>
          <a:graphicData uri="http://schemas.openxmlformats.org/presentationml/2006/ole">
            <mc:AlternateContent xmlns:mc="http://schemas.openxmlformats.org/markup-compatibility/2006">
              <mc:Choice xmlns:v="urn:schemas-microsoft-com:vml" Requires="v">
                <p:oleObj spid="_x0000_s3101" name="" r:id="rId1" imgW="317500" imgH="190500" progId="Equation.3">
                  <p:embed/>
                </p:oleObj>
              </mc:Choice>
              <mc:Fallback>
                <p:oleObj name="" r:id="rId1" imgW="317500" imgH="190500" progId="Equation.3">
                  <p:embed/>
                  <p:pic>
                    <p:nvPicPr>
                      <p:cNvPr id="0" name="图片 3100"/>
                      <p:cNvPicPr/>
                      <p:nvPr/>
                    </p:nvPicPr>
                    <p:blipFill>
                      <a:blip r:embed="rId2"/>
                      <a:stretch>
                        <a:fillRect/>
                      </a:stretch>
                    </p:blipFill>
                    <p:spPr>
                      <a:xfrm>
                        <a:off x="900113" y="2420938"/>
                        <a:ext cx="576262" cy="301625"/>
                      </a:xfrm>
                      <a:prstGeom prst="rect">
                        <a:avLst/>
                      </a:prstGeom>
                      <a:noFill/>
                      <a:ln w="38100">
                        <a:noFill/>
                        <a:miter/>
                      </a:ln>
                    </p:spPr>
                  </p:pic>
                </p:oleObj>
              </mc:Fallback>
            </mc:AlternateContent>
          </a:graphicData>
        </a:graphic>
      </p:graphicFrame>
      <p:sp>
        <p:nvSpPr>
          <p:cNvPr id="195611" name="文本框 195610"/>
          <p:cNvSpPr txBox="1"/>
          <p:nvPr/>
        </p:nvSpPr>
        <p:spPr>
          <a:xfrm>
            <a:off x="2195513" y="2636838"/>
            <a:ext cx="1296987" cy="366712"/>
          </a:xfrm>
          <a:prstGeom prst="rect">
            <a:avLst/>
          </a:prstGeom>
          <a:noFill/>
          <a:ln w="12700">
            <a:noFill/>
          </a:ln>
        </p:spPr>
        <p:txBody>
          <a:bodyPr>
            <a:spAutoFit/>
          </a:bodyPr>
          <a:p>
            <a:pPr>
              <a:spcBef>
                <a:spcPct val="50000"/>
              </a:spcBef>
            </a:pPr>
            <a:r>
              <a:rPr lang="en-US" altLang="zh-CN">
                <a:latin typeface="Arial" panose="020B0604020202020204" pitchFamily="34" charset="0"/>
              </a:rPr>
              <a:t>wait</a:t>
            </a:r>
            <a:endParaRPr lang="en-US" altLang="zh-CN">
              <a:latin typeface="Arial" panose="020B0604020202020204" pitchFamily="34" charset="0"/>
            </a:endParaRPr>
          </a:p>
        </p:txBody>
      </p:sp>
      <p:sp>
        <p:nvSpPr>
          <p:cNvPr id="195612" name="文本框 195611"/>
          <p:cNvSpPr txBox="1"/>
          <p:nvPr/>
        </p:nvSpPr>
        <p:spPr>
          <a:xfrm>
            <a:off x="1908175" y="3716338"/>
            <a:ext cx="1296988" cy="366712"/>
          </a:xfrm>
          <a:prstGeom prst="rect">
            <a:avLst/>
          </a:prstGeom>
          <a:noFill/>
          <a:ln w="12700">
            <a:noFill/>
          </a:ln>
        </p:spPr>
        <p:txBody>
          <a:bodyPr>
            <a:spAutoFit/>
          </a:bodyPr>
          <a:p>
            <a:pPr>
              <a:spcBef>
                <a:spcPct val="50000"/>
              </a:spcBef>
            </a:pPr>
            <a:r>
              <a:rPr lang="en-US" altLang="zh-CN">
                <a:latin typeface="Arial" panose="020B0604020202020204" pitchFamily="34" charset="0"/>
              </a:rPr>
              <a:t>high</a:t>
            </a:r>
            <a:endParaRPr lang="en-US" altLang="zh-CN">
              <a:latin typeface="Arial" panose="020B0604020202020204" pitchFamily="34" charset="0"/>
            </a:endParaRPr>
          </a:p>
        </p:txBody>
      </p:sp>
      <p:sp>
        <p:nvSpPr>
          <p:cNvPr id="195613" name="文本框 195612"/>
          <p:cNvSpPr txBox="1"/>
          <p:nvPr/>
        </p:nvSpPr>
        <p:spPr>
          <a:xfrm>
            <a:off x="2195513" y="4581525"/>
            <a:ext cx="1296987" cy="366713"/>
          </a:xfrm>
          <a:prstGeom prst="rect">
            <a:avLst/>
          </a:prstGeom>
          <a:noFill/>
          <a:ln w="12700">
            <a:noFill/>
          </a:ln>
        </p:spPr>
        <p:txBody>
          <a:bodyPr>
            <a:spAutoFit/>
          </a:bodyPr>
          <a:p>
            <a:pPr>
              <a:spcBef>
                <a:spcPct val="50000"/>
              </a:spcBef>
            </a:pPr>
            <a:r>
              <a:rPr lang="en-US" altLang="zh-CN">
                <a:latin typeface="Arial" panose="020B0604020202020204" pitchFamily="34" charset="0"/>
              </a:rPr>
              <a:t>search</a:t>
            </a:r>
            <a:endParaRPr lang="en-US" altLang="zh-CN">
              <a:latin typeface="Arial" panose="020B0604020202020204" pitchFamily="34" charset="0"/>
            </a:endParaRPr>
          </a:p>
        </p:txBody>
      </p:sp>
      <p:sp>
        <p:nvSpPr>
          <p:cNvPr id="195614" name="文本框 195613"/>
          <p:cNvSpPr txBox="1"/>
          <p:nvPr/>
        </p:nvSpPr>
        <p:spPr>
          <a:xfrm>
            <a:off x="5508625" y="2852738"/>
            <a:ext cx="1296988" cy="366712"/>
          </a:xfrm>
          <a:prstGeom prst="rect">
            <a:avLst/>
          </a:prstGeom>
          <a:noFill/>
          <a:ln w="12700">
            <a:noFill/>
          </a:ln>
        </p:spPr>
        <p:txBody>
          <a:bodyPr>
            <a:spAutoFit/>
          </a:bodyPr>
          <a:p>
            <a:pPr>
              <a:spcBef>
                <a:spcPct val="50000"/>
              </a:spcBef>
            </a:pPr>
            <a:r>
              <a:rPr lang="en-US" altLang="zh-CN">
                <a:latin typeface="Arial" panose="020B0604020202020204" pitchFamily="34" charset="0"/>
              </a:rPr>
              <a:t>search</a:t>
            </a:r>
            <a:endParaRPr lang="en-US" altLang="zh-CN">
              <a:latin typeface="Arial" panose="020B0604020202020204" pitchFamily="34" charset="0"/>
            </a:endParaRPr>
          </a:p>
        </p:txBody>
      </p:sp>
      <p:sp>
        <p:nvSpPr>
          <p:cNvPr id="195615" name="文本框 195614"/>
          <p:cNvSpPr txBox="1"/>
          <p:nvPr/>
        </p:nvSpPr>
        <p:spPr>
          <a:xfrm>
            <a:off x="4572000" y="3500438"/>
            <a:ext cx="1296988" cy="366712"/>
          </a:xfrm>
          <a:prstGeom prst="rect">
            <a:avLst/>
          </a:prstGeom>
          <a:noFill/>
          <a:ln w="12700">
            <a:noFill/>
          </a:ln>
        </p:spPr>
        <p:txBody>
          <a:bodyPr>
            <a:spAutoFit/>
          </a:bodyPr>
          <a:p>
            <a:pPr>
              <a:spcBef>
                <a:spcPct val="50000"/>
              </a:spcBef>
            </a:pPr>
            <a:r>
              <a:rPr lang="en-US" altLang="zh-CN">
                <a:latin typeface="Arial" panose="020B0604020202020204" pitchFamily="34" charset="0"/>
              </a:rPr>
              <a:t>recharge</a:t>
            </a:r>
            <a:endParaRPr lang="en-US" altLang="zh-CN">
              <a:latin typeface="Arial" panose="020B0604020202020204" pitchFamily="34" charset="0"/>
            </a:endParaRPr>
          </a:p>
        </p:txBody>
      </p:sp>
      <p:sp>
        <p:nvSpPr>
          <p:cNvPr id="195616" name="文本框 195615"/>
          <p:cNvSpPr txBox="1"/>
          <p:nvPr/>
        </p:nvSpPr>
        <p:spPr>
          <a:xfrm>
            <a:off x="5867400" y="3716338"/>
            <a:ext cx="1296988" cy="366712"/>
          </a:xfrm>
          <a:prstGeom prst="rect">
            <a:avLst/>
          </a:prstGeom>
          <a:noFill/>
          <a:ln w="12700">
            <a:noFill/>
          </a:ln>
        </p:spPr>
        <p:txBody>
          <a:bodyPr>
            <a:spAutoFit/>
          </a:bodyPr>
          <a:p>
            <a:pPr>
              <a:spcBef>
                <a:spcPct val="50000"/>
              </a:spcBef>
            </a:pPr>
            <a:r>
              <a:rPr lang="en-US" altLang="zh-CN">
                <a:latin typeface="Arial" panose="020B0604020202020204" pitchFamily="34" charset="0"/>
              </a:rPr>
              <a:t>low</a:t>
            </a:r>
            <a:endParaRPr lang="en-US" altLang="zh-CN">
              <a:latin typeface="Arial" panose="020B0604020202020204" pitchFamily="34" charset="0"/>
            </a:endParaRPr>
          </a:p>
        </p:txBody>
      </p:sp>
      <p:sp>
        <p:nvSpPr>
          <p:cNvPr id="195617" name="文本框 195616"/>
          <p:cNvSpPr txBox="1"/>
          <p:nvPr/>
        </p:nvSpPr>
        <p:spPr>
          <a:xfrm>
            <a:off x="1042988" y="4941888"/>
            <a:ext cx="1296987" cy="366712"/>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graphicFrame>
        <p:nvGraphicFramePr>
          <p:cNvPr id="195618" name="对象 195617"/>
          <p:cNvGraphicFramePr/>
          <p:nvPr/>
        </p:nvGraphicFramePr>
        <p:xfrm>
          <a:off x="1263650" y="4941888"/>
          <a:ext cx="714375" cy="301625"/>
        </p:xfrm>
        <a:graphic>
          <a:graphicData uri="http://schemas.openxmlformats.org/presentationml/2006/ole">
            <mc:AlternateContent xmlns:mc="http://schemas.openxmlformats.org/markup-compatibility/2006">
              <mc:Choice xmlns:v="urn:schemas-microsoft-com:vml" Requires="v">
                <p:oleObj spid="_x0000_s3097" name="" r:id="rId3" imgW="393700" imgH="190500" progId="Equation.3">
                  <p:embed/>
                </p:oleObj>
              </mc:Choice>
              <mc:Fallback>
                <p:oleObj name="" r:id="rId3" imgW="393700" imgH="190500" progId="Equation.3">
                  <p:embed/>
                  <p:pic>
                    <p:nvPicPr>
                      <p:cNvPr id="0" name="图片 3096"/>
                      <p:cNvPicPr/>
                      <p:nvPr/>
                    </p:nvPicPr>
                    <p:blipFill>
                      <a:blip r:embed="rId4"/>
                      <a:stretch>
                        <a:fillRect/>
                      </a:stretch>
                    </p:blipFill>
                    <p:spPr>
                      <a:xfrm>
                        <a:off x="1263650" y="4941888"/>
                        <a:ext cx="714375" cy="301625"/>
                      </a:xfrm>
                      <a:prstGeom prst="rect">
                        <a:avLst/>
                      </a:prstGeom>
                      <a:noFill/>
                      <a:ln w="38100">
                        <a:noFill/>
                        <a:miter/>
                      </a:ln>
                    </p:spPr>
                  </p:pic>
                </p:oleObj>
              </mc:Fallback>
            </mc:AlternateContent>
          </a:graphicData>
        </a:graphic>
      </p:graphicFrame>
      <p:sp>
        <p:nvSpPr>
          <p:cNvPr id="195619" name="文本框 195618"/>
          <p:cNvSpPr txBox="1"/>
          <p:nvPr/>
        </p:nvSpPr>
        <p:spPr>
          <a:xfrm>
            <a:off x="3635375" y="4724400"/>
            <a:ext cx="1296988"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195620" name="文本框 195619"/>
          <p:cNvSpPr txBox="1"/>
          <p:nvPr/>
        </p:nvSpPr>
        <p:spPr>
          <a:xfrm>
            <a:off x="3708400" y="2781300"/>
            <a:ext cx="1296988" cy="366713"/>
          </a:xfrm>
          <a:prstGeom prst="rect">
            <a:avLst/>
          </a:prstGeom>
          <a:noFill/>
          <a:ln w="12700">
            <a:noFill/>
          </a:ln>
        </p:spPr>
        <p:txBody>
          <a:bodyPr>
            <a:spAutoFit/>
          </a:bodyPr>
          <a:p>
            <a:pPr>
              <a:spcBef>
                <a:spcPct val="50000"/>
              </a:spcBef>
            </a:pPr>
            <a:r>
              <a:rPr lang="en-US" altLang="zh-CN">
                <a:latin typeface="Arial" panose="020B0604020202020204" pitchFamily="34" charset="0"/>
              </a:rPr>
              <a:t>1-b, -3</a:t>
            </a:r>
            <a:endParaRPr lang="en-US" altLang="zh-CN">
              <a:latin typeface="Arial" panose="020B0604020202020204" pitchFamily="34" charset="0"/>
            </a:endParaRPr>
          </a:p>
        </p:txBody>
      </p:sp>
      <p:sp>
        <p:nvSpPr>
          <p:cNvPr id="195621" name="文本框 195620"/>
          <p:cNvSpPr txBox="1"/>
          <p:nvPr/>
        </p:nvSpPr>
        <p:spPr>
          <a:xfrm>
            <a:off x="6948488" y="2708275"/>
            <a:ext cx="1296987" cy="366713"/>
          </a:xfrm>
          <a:prstGeom prst="rect">
            <a:avLst/>
          </a:prstGeom>
          <a:noFill/>
          <a:ln w="12700">
            <a:noFill/>
          </a:ln>
        </p:spPr>
        <p:txBody>
          <a:bodyPr>
            <a:spAutoFit/>
          </a:bodyPr>
          <a:p>
            <a:pPr>
              <a:spcBef>
                <a:spcPct val="50000"/>
              </a:spcBef>
            </a:pPr>
            <a:r>
              <a:rPr lang="en-US" altLang="zh-CN">
                <a:latin typeface="Arial" panose="020B0604020202020204" pitchFamily="34" charset="0"/>
              </a:rPr>
              <a:t>b,</a:t>
            </a:r>
            <a:endParaRPr lang="en-US" altLang="zh-CN">
              <a:latin typeface="Arial" panose="020B0604020202020204" pitchFamily="34" charset="0"/>
            </a:endParaRPr>
          </a:p>
        </p:txBody>
      </p:sp>
      <p:sp>
        <p:nvSpPr>
          <p:cNvPr id="195622" name="文本框 195621"/>
          <p:cNvSpPr txBox="1"/>
          <p:nvPr/>
        </p:nvSpPr>
        <p:spPr>
          <a:xfrm>
            <a:off x="6659563" y="4868863"/>
            <a:ext cx="1296987" cy="366712"/>
          </a:xfrm>
          <a:prstGeom prst="rect">
            <a:avLst/>
          </a:prstGeom>
          <a:noFill/>
          <a:ln w="12700">
            <a:noFill/>
          </a:ln>
        </p:spPr>
        <p:txBody>
          <a:bodyPr>
            <a:spAutoFit/>
          </a:bodyPr>
          <a:p>
            <a:pPr>
              <a:spcBef>
                <a:spcPct val="50000"/>
              </a:spcBef>
            </a:pPr>
            <a:r>
              <a:rPr lang="en-US" altLang="zh-CN">
                <a:latin typeface="Arial" panose="020B0604020202020204" pitchFamily="34" charset="0"/>
              </a:rPr>
              <a:t>1,</a:t>
            </a:r>
            <a:endParaRPr lang="en-US" altLang="zh-CN">
              <a:latin typeface="Arial" panose="020B0604020202020204" pitchFamily="34" charset="0"/>
            </a:endParaRPr>
          </a:p>
        </p:txBody>
      </p:sp>
      <p:graphicFrame>
        <p:nvGraphicFramePr>
          <p:cNvPr id="195623" name="对象 195622"/>
          <p:cNvGraphicFramePr/>
          <p:nvPr/>
        </p:nvGraphicFramePr>
        <p:xfrm>
          <a:off x="6948488" y="4868863"/>
          <a:ext cx="576262" cy="301625"/>
        </p:xfrm>
        <a:graphic>
          <a:graphicData uri="http://schemas.openxmlformats.org/presentationml/2006/ole">
            <mc:AlternateContent xmlns:mc="http://schemas.openxmlformats.org/markup-compatibility/2006">
              <mc:Choice xmlns:v="urn:schemas-microsoft-com:vml" Requires="v">
                <p:oleObj spid="_x0000_s3100" name="" r:id="rId5" imgW="317500" imgH="190500" progId="Equation.3">
                  <p:embed/>
                </p:oleObj>
              </mc:Choice>
              <mc:Fallback>
                <p:oleObj name="" r:id="rId5" imgW="317500" imgH="190500" progId="Equation.3">
                  <p:embed/>
                  <p:pic>
                    <p:nvPicPr>
                      <p:cNvPr id="0" name="图片 3099"/>
                      <p:cNvPicPr/>
                      <p:nvPr/>
                    </p:nvPicPr>
                    <p:blipFill>
                      <a:blip r:embed="rId6"/>
                      <a:stretch>
                        <a:fillRect/>
                      </a:stretch>
                    </p:blipFill>
                    <p:spPr>
                      <a:xfrm>
                        <a:off x="6948488" y="4868863"/>
                        <a:ext cx="576262" cy="301625"/>
                      </a:xfrm>
                      <a:prstGeom prst="rect">
                        <a:avLst/>
                      </a:prstGeom>
                      <a:noFill/>
                      <a:ln w="38100">
                        <a:noFill/>
                        <a:miter/>
                      </a:ln>
                    </p:spPr>
                  </p:pic>
                </p:oleObj>
              </mc:Fallback>
            </mc:AlternateContent>
          </a:graphicData>
        </a:graphic>
      </p:graphicFrame>
      <p:graphicFrame>
        <p:nvGraphicFramePr>
          <p:cNvPr id="195624" name="对象 195623"/>
          <p:cNvGraphicFramePr/>
          <p:nvPr/>
        </p:nvGraphicFramePr>
        <p:xfrm>
          <a:off x="7235825" y="2708275"/>
          <a:ext cx="714375" cy="301625"/>
        </p:xfrm>
        <a:graphic>
          <a:graphicData uri="http://schemas.openxmlformats.org/presentationml/2006/ole">
            <mc:AlternateContent xmlns:mc="http://schemas.openxmlformats.org/markup-compatibility/2006">
              <mc:Choice xmlns:v="urn:schemas-microsoft-com:vml" Requires="v">
                <p:oleObj spid="_x0000_s3099" name="" r:id="rId7" imgW="393700" imgH="190500" progId="Equation.3">
                  <p:embed/>
                </p:oleObj>
              </mc:Choice>
              <mc:Fallback>
                <p:oleObj name="" r:id="rId7" imgW="393700" imgH="190500" progId="Equation.3">
                  <p:embed/>
                  <p:pic>
                    <p:nvPicPr>
                      <p:cNvPr id="0" name="图片 3098"/>
                      <p:cNvPicPr/>
                      <p:nvPr/>
                    </p:nvPicPr>
                    <p:blipFill>
                      <a:blip r:embed="rId8"/>
                      <a:stretch>
                        <a:fillRect/>
                      </a:stretch>
                    </p:blipFill>
                    <p:spPr>
                      <a:xfrm>
                        <a:off x="7235825" y="2708275"/>
                        <a:ext cx="714375" cy="301625"/>
                      </a:xfrm>
                      <a:prstGeom prst="rect">
                        <a:avLst/>
                      </a:prstGeom>
                      <a:noFill/>
                      <a:ln w="38100">
                        <a:noFill/>
                        <a:miter/>
                      </a:ln>
                    </p:spPr>
                  </p:pic>
                </p:oleObj>
              </mc:Fallback>
            </mc:AlternateContent>
          </a:graphicData>
        </a:graphic>
      </p:graphicFrame>
      <p:graphicFrame>
        <p:nvGraphicFramePr>
          <p:cNvPr id="195625" name="对象 195624"/>
          <p:cNvGraphicFramePr/>
          <p:nvPr/>
        </p:nvGraphicFramePr>
        <p:xfrm>
          <a:off x="3924300" y="4724400"/>
          <a:ext cx="714375" cy="301625"/>
        </p:xfrm>
        <a:graphic>
          <a:graphicData uri="http://schemas.openxmlformats.org/presentationml/2006/ole">
            <mc:AlternateContent xmlns:mc="http://schemas.openxmlformats.org/markup-compatibility/2006">
              <mc:Choice xmlns:v="urn:schemas-microsoft-com:vml" Requires="v">
                <p:oleObj spid="_x0000_s3098" name="" r:id="rId9" imgW="393700" imgH="190500" progId="Equation.3">
                  <p:embed/>
                </p:oleObj>
              </mc:Choice>
              <mc:Fallback>
                <p:oleObj name="" r:id="rId9" imgW="393700" imgH="190500" progId="Equation.3">
                  <p:embed/>
                  <p:pic>
                    <p:nvPicPr>
                      <p:cNvPr id="0" name="图片 3097"/>
                      <p:cNvPicPr/>
                      <p:nvPr/>
                    </p:nvPicPr>
                    <p:blipFill>
                      <a:blip r:embed="rId8"/>
                      <a:stretch>
                        <a:fillRect/>
                      </a:stretch>
                    </p:blipFill>
                    <p:spPr>
                      <a:xfrm>
                        <a:off x="3924300" y="4724400"/>
                        <a:ext cx="714375" cy="301625"/>
                      </a:xfrm>
                      <a:prstGeom prst="rect">
                        <a:avLst/>
                      </a:prstGeom>
                      <a:noFill/>
                      <a:ln w="38100">
                        <a:noFill/>
                        <a:miter/>
                      </a:ln>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标题 196609"/>
          <p:cNvSpPr>
            <a:spLocks noGrp="1" noRot="1"/>
          </p:cNvSpPr>
          <p:nvPr>
            <p:ph type="title"/>
          </p:nvPr>
        </p:nvSpPr>
        <p:spPr/>
        <p:txBody>
          <a:bodyPr anchor="ctr" anchorCtr="0"/>
          <a:p>
            <a:endParaRPr dirty="0"/>
          </a:p>
        </p:txBody>
      </p:sp>
      <p:sp>
        <p:nvSpPr>
          <p:cNvPr id="196611" name="文本占位符 196610"/>
          <p:cNvSpPr>
            <a:spLocks noGrp="1" noRot="1"/>
          </p:cNvSpPr>
          <p:nvPr>
            <p:ph type="body" idx="1"/>
          </p:nvPr>
        </p:nvSpPr>
        <p:spPr/>
        <p:txBody>
          <a:bodyPr/>
          <a:p>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标题 133121"/>
          <p:cNvSpPr>
            <a:spLocks noGrp="1" noRot="1"/>
          </p:cNvSpPr>
          <p:nvPr>
            <p:ph type="title"/>
          </p:nvPr>
        </p:nvSpPr>
        <p:spPr/>
        <p:txBody>
          <a:bodyPr anchor="ctr" anchorCtr="0"/>
          <a:p>
            <a:r>
              <a:rPr lang="en-US" altLang="zh-CN" sz="2800"/>
              <a:t>13.1.1 Introduction to and Definition of Hidden Markov Models</a:t>
            </a:r>
            <a:endParaRPr lang="en-US" altLang="zh-CN" sz="2800"/>
          </a:p>
        </p:txBody>
      </p:sp>
      <p:pic>
        <p:nvPicPr>
          <p:cNvPr id="2" name="图片 1"/>
          <p:cNvPicPr>
            <a:picLocks noChangeAspect="1"/>
          </p:cNvPicPr>
          <p:nvPr/>
        </p:nvPicPr>
        <p:blipFill>
          <a:blip r:embed="rId1"/>
          <a:stretch>
            <a:fillRect/>
          </a:stretch>
        </p:blipFill>
        <p:spPr>
          <a:xfrm>
            <a:off x="1259840" y="2997200"/>
            <a:ext cx="6988175" cy="3327400"/>
          </a:xfrm>
          <a:prstGeom prst="rect">
            <a:avLst/>
          </a:prstGeom>
        </p:spPr>
      </p:pic>
      <p:sp>
        <p:nvSpPr>
          <p:cNvPr id="5" name="文本框 4"/>
          <p:cNvSpPr txBox="1"/>
          <p:nvPr/>
        </p:nvSpPr>
        <p:spPr>
          <a:xfrm>
            <a:off x="971550" y="1844675"/>
            <a:ext cx="4394200" cy="368300"/>
          </a:xfrm>
          <a:prstGeom prst="rect">
            <a:avLst/>
          </a:prstGeom>
          <a:noFill/>
        </p:spPr>
        <p:txBody>
          <a:bodyPr wrap="square" rtlCol="0">
            <a:spAutoFit/>
          </a:bodyPr>
          <a:p>
            <a:r>
              <a:rPr lang="zh-CN" altLang="en-US"/>
              <a:t>不放回的袋中取球</a:t>
            </a:r>
            <a:r>
              <a:rPr lang="en-US" altLang="zh-CN"/>
              <a:t>?</a:t>
            </a:r>
            <a:endParaRPr lang="en-US" altLang="zh-CN"/>
          </a:p>
        </p:txBody>
      </p:sp>
      <p:sp>
        <p:nvSpPr>
          <p:cNvPr id="6" name="文本框 5"/>
          <p:cNvSpPr txBox="1"/>
          <p:nvPr/>
        </p:nvSpPr>
        <p:spPr>
          <a:xfrm>
            <a:off x="971550" y="2348865"/>
            <a:ext cx="4394200" cy="368300"/>
          </a:xfrm>
          <a:prstGeom prst="rect">
            <a:avLst/>
          </a:prstGeom>
          <a:noFill/>
        </p:spPr>
        <p:txBody>
          <a:bodyPr wrap="square" rtlCol="0">
            <a:spAutoFit/>
          </a:bodyPr>
          <a:p>
            <a:r>
              <a:rPr lang="zh-CN" altLang="en-US"/>
              <a:t>有放回的袋中取球</a:t>
            </a:r>
            <a:r>
              <a:rPr lang="en-US" altLang="zh-CN"/>
              <a:t>?</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标题 133121"/>
          <p:cNvSpPr>
            <a:spLocks noGrp="1" noRot="1"/>
          </p:cNvSpPr>
          <p:nvPr>
            <p:ph type="title"/>
          </p:nvPr>
        </p:nvSpPr>
        <p:spPr/>
        <p:txBody>
          <a:bodyPr anchor="ctr" anchorCtr="0"/>
          <a:p>
            <a:r>
              <a:rPr lang="en-US" altLang="zh-CN" sz="2800"/>
              <a:t>13.1.1 Introduction to and Definition of Hidden Markov Models</a:t>
            </a:r>
            <a:endParaRPr lang="en-US" altLang="zh-CN" sz="2800"/>
          </a:p>
        </p:txBody>
      </p:sp>
      <p:sp>
        <p:nvSpPr>
          <p:cNvPr id="133123" name="文本占位符 133122"/>
          <p:cNvSpPr>
            <a:spLocks noGrp="1" noRot="1"/>
          </p:cNvSpPr>
          <p:nvPr>
            <p:ph type="body" idx="1"/>
          </p:nvPr>
        </p:nvSpPr>
        <p:spPr/>
        <p:txBody>
          <a:bodyPr/>
          <a:p>
            <a:r>
              <a:rPr lang="en-US" altLang="zh-CN" sz="2400"/>
              <a:t>In this section we extend the Markov model to situations where </a:t>
            </a:r>
            <a:r>
              <a:rPr lang="en-US" altLang="zh-CN" sz="2400">
                <a:solidFill>
                  <a:srgbClr val="FF0000"/>
                </a:solidFill>
              </a:rPr>
              <a:t>observations are themselves probabilistic functions of current hidden states.</a:t>
            </a:r>
            <a:r>
              <a:rPr lang="en-US" altLang="zh-CN" sz="2400"/>
              <a:t> Thus, the resulting model, called a </a:t>
            </a:r>
            <a:r>
              <a:rPr lang="en-US" altLang="zh-CN" sz="2400">
                <a:solidFill>
                  <a:srgbClr val="FF0000"/>
                </a:solidFill>
              </a:rPr>
              <a:t>hidden Markov model,</a:t>
            </a:r>
            <a:r>
              <a:rPr lang="en-US" altLang="zh-CN" sz="2400"/>
              <a:t> is a </a:t>
            </a:r>
            <a:r>
              <a:rPr lang="en-US" altLang="zh-CN" sz="2400">
                <a:solidFill>
                  <a:srgbClr val="FF0000"/>
                </a:solidFill>
              </a:rPr>
              <a:t>doubly embedded stochastic process.</a:t>
            </a:r>
            <a:endParaRPr lang="en-US" altLang="zh-CN" sz="2400">
              <a:solidFill>
                <a:srgbClr val="FF0000"/>
              </a:solidFill>
            </a:endParaRPr>
          </a:p>
          <a:p>
            <a:r>
              <a:rPr lang="en-US" altLang="zh-CN" sz="2400"/>
              <a:t>An HMM may be described as an observable</a:t>
            </a:r>
            <a:r>
              <a:rPr lang="en-US" altLang="zh-CN" sz="2400">
                <a:solidFill>
                  <a:srgbClr val="FF0000"/>
                </a:solidFill>
              </a:rPr>
              <a:t> stochastic process supported by a further non-observable, or hidden, stochastic process</a:t>
            </a:r>
            <a:r>
              <a:rPr lang="en-US" altLang="zh-CN" sz="2400"/>
              <a:t>.</a:t>
            </a:r>
            <a:endParaRPr lang="en-US" altLang="zh-CN" sz="2400"/>
          </a:p>
          <a:p>
            <a:r>
              <a:rPr lang="en-US" altLang="zh-CN" sz="1400"/>
              <a:t>对于盲人来说也许不能够直接获取到天气的观察情况，但是他可以通过触摸树叶通过树叶的干燥程度判断天气的状态。于是天气就是一个隐藏的状态，树叶的干燥程度是一个可观察的状态，于是我们就有了两组状态，一个是不可观察、隐藏的状态（天气），一个是可观察的状态（树叶），我们希望设计一种算法，在不能够直接观察天气的情况下，通过树叶和马尔可夫假设来预测天气。</a:t>
            </a:r>
            <a:endParaRPr lang="en-US" altLang="zh-CN" sz="1400"/>
          </a:p>
        </p:txBody>
      </p:sp>
      <p:sp>
        <p:nvSpPr>
          <p:cNvPr id="2" name="文本框 1"/>
          <p:cNvSpPr txBox="1"/>
          <p:nvPr/>
        </p:nvSpPr>
        <p:spPr>
          <a:xfrm>
            <a:off x="3924300" y="1628775"/>
            <a:ext cx="4848860" cy="368300"/>
          </a:xfrm>
          <a:prstGeom prst="rect">
            <a:avLst/>
          </a:prstGeom>
          <a:noFill/>
        </p:spPr>
        <p:txBody>
          <a:bodyPr wrap="square" rtlCol="0">
            <a:spAutoFit/>
          </a:bodyPr>
          <a:p>
            <a:r>
              <a:rPr lang="zh-CN" altLang="en-US"/>
              <a:t>观察数据是当前隐藏状态本身的概率函数。</a:t>
            </a:r>
            <a:endParaRPr lang="zh-CN" altLang="en-US"/>
          </a:p>
        </p:txBody>
      </p:sp>
      <p:sp>
        <p:nvSpPr>
          <p:cNvPr id="3" name="文本框 2"/>
          <p:cNvSpPr txBox="1"/>
          <p:nvPr/>
        </p:nvSpPr>
        <p:spPr>
          <a:xfrm>
            <a:off x="2124075" y="3500755"/>
            <a:ext cx="3557905" cy="368300"/>
          </a:xfrm>
          <a:prstGeom prst="rect">
            <a:avLst/>
          </a:prstGeom>
          <a:noFill/>
        </p:spPr>
        <p:txBody>
          <a:bodyPr wrap="square" rtlCol="0">
            <a:spAutoFit/>
          </a:bodyPr>
          <a:p>
            <a:r>
              <a:rPr lang="zh-CN" altLang="en-US"/>
              <a:t>双重嵌入的随机过程。</a:t>
            </a:r>
            <a:endParaRPr lang="zh-CN" altLang="en-US"/>
          </a:p>
        </p:txBody>
      </p:sp>
      <p:sp>
        <p:nvSpPr>
          <p:cNvPr id="4" name="文本框 3"/>
          <p:cNvSpPr txBox="1"/>
          <p:nvPr/>
        </p:nvSpPr>
        <p:spPr>
          <a:xfrm>
            <a:off x="3142615" y="4653280"/>
            <a:ext cx="6055995" cy="337185"/>
          </a:xfrm>
          <a:prstGeom prst="rect">
            <a:avLst/>
          </a:prstGeom>
          <a:noFill/>
        </p:spPr>
        <p:txBody>
          <a:bodyPr wrap="square" rtlCol="0">
            <a:spAutoFit/>
          </a:bodyPr>
          <a:p>
            <a:r>
              <a:rPr lang="zh-CN" altLang="en-US" sz="1600">
                <a:solidFill>
                  <a:srgbClr val="FF0000"/>
                </a:solidFill>
              </a:rPr>
              <a:t>由一个不可观测的、隐含的随机过程支持的可观测随机过程。</a:t>
            </a:r>
            <a:endParaRPr lang="zh-CN" altLang="en-US" sz="1600">
              <a:solidFill>
                <a:srgbClr val="FF0000"/>
              </a:solidFill>
            </a:endParaRPr>
          </a:p>
        </p:txBody>
      </p:sp>
    </p:spTree>
  </p:cSld>
  <p:clrMapOvr>
    <a:masterClrMapping/>
  </p:clrMapOvr>
</p:sld>
</file>

<file path=ppt/theme/theme1.xml><?xml version="1.0" encoding="utf-8"?>
<a:theme xmlns:a="http://schemas.openxmlformats.org/drawingml/2006/main" name="古瓶荷花">
  <a:themeElements>
    <a:clrScheme name="">
      <a:dk1>
        <a:srgbClr val="0033CC"/>
      </a:dk1>
      <a:lt1>
        <a:srgbClr val="FFFFFF"/>
      </a:lt1>
      <a:dk2>
        <a:srgbClr val="007572"/>
      </a:dk2>
      <a:lt2>
        <a:srgbClr val="C0C0C0"/>
      </a:lt2>
      <a:accent1>
        <a:srgbClr val="CCECFF"/>
      </a:accent1>
      <a:accent2>
        <a:srgbClr val="3399FF"/>
      </a:accent2>
      <a:accent3>
        <a:srgbClr val="FFFFFF"/>
      </a:accent3>
      <a:accent4>
        <a:srgbClr val="002AAF"/>
      </a:accent4>
      <a:accent5>
        <a:srgbClr val="E2F4FF"/>
      </a:accent5>
      <a:accent6>
        <a:srgbClr val="2D89E5"/>
      </a:accent6>
      <a:hlink>
        <a:srgbClr val="CC0066"/>
      </a:hlink>
      <a:folHlink>
        <a:srgbClr val="7D7DA9"/>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33CC"/>
        </a:dk1>
        <a:lt1>
          <a:srgbClr val="FFFFFF"/>
        </a:lt1>
        <a:dk2>
          <a:srgbClr val="007572"/>
        </a:dk2>
        <a:lt2>
          <a:srgbClr val="C0C0C0"/>
        </a:lt2>
        <a:accent1>
          <a:srgbClr val="CCECFF"/>
        </a:accent1>
        <a:accent2>
          <a:srgbClr val="3399FF"/>
        </a:accent2>
        <a:accent3>
          <a:srgbClr val="FFFFFF"/>
        </a:accent3>
        <a:accent4>
          <a:srgbClr val="002AAF"/>
        </a:accent4>
        <a:accent5>
          <a:srgbClr val="E2F4FF"/>
        </a:accent5>
        <a:accent6>
          <a:srgbClr val="2D89E5"/>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
        <a:dk1>
          <a:srgbClr val="007A77"/>
        </a:dk1>
        <a:lt1>
          <a:srgbClr val="EFF6EE"/>
        </a:lt1>
        <a:dk2>
          <a:srgbClr val="0066CC"/>
        </a:dk2>
        <a:lt2>
          <a:srgbClr val="C0C0C0"/>
        </a:lt2>
        <a:accent1>
          <a:srgbClr val="E7EEE6"/>
        </a:accent1>
        <a:accent2>
          <a:srgbClr val="FF9933"/>
        </a:accent2>
        <a:accent3>
          <a:srgbClr val="F5FAF5"/>
        </a:accent3>
        <a:accent4>
          <a:srgbClr val="006866"/>
        </a:accent4>
        <a:accent5>
          <a:srgbClr val="F1F5F0"/>
        </a:accent5>
        <a:accent6>
          <a:srgbClr val="E589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B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9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
        <a:dk1>
          <a:srgbClr val="636395"/>
        </a:dk1>
        <a:lt1>
          <a:srgbClr val="FFE2C5"/>
        </a:lt1>
        <a:dk2>
          <a:srgbClr val="000000"/>
        </a:dk2>
        <a:lt2>
          <a:srgbClr val="C0C0C0"/>
        </a:lt2>
        <a:accent1>
          <a:srgbClr val="FFE1E1"/>
        </a:accent1>
        <a:accent2>
          <a:srgbClr val="FF9933"/>
        </a:accent2>
        <a:accent3>
          <a:srgbClr val="FFEEDE"/>
        </a:accent3>
        <a:accent4>
          <a:srgbClr val="545480"/>
        </a:accent4>
        <a:accent5>
          <a:srgbClr val="FFEDED"/>
        </a:accent5>
        <a:accent6>
          <a:srgbClr val="E589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
        <a:dk1>
          <a:srgbClr val="626292"/>
        </a:dk1>
        <a:lt1>
          <a:srgbClr val="CCECFF"/>
        </a:lt1>
        <a:dk2>
          <a:srgbClr val="3333CC"/>
        </a:dk2>
        <a:lt2>
          <a:srgbClr val="C0C0C0"/>
        </a:lt2>
        <a:accent1>
          <a:srgbClr val="D9F1FF"/>
        </a:accent1>
        <a:accent2>
          <a:srgbClr val="FF9900"/>
        </a:accent2>
        <a:accent3>
          <a:srgbClr val="E2F4FF"/>
        </a:accent3>
        <a:accent4>
          <a:srgbClr val="53537D"/>
        </a:accent4>
        <a:accent5>
          <a:srgbClr val="E9F7FF"/>
        </a:accent5>
        <a:accent6>
          <a:srgbClr val="E589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
        <a:dk1>
          <a:srgbClr val="0066CC"/>
        </a:dk1>
        <a:lt1>
          <a:srgbClr val="FFE1E1"/>
        </a:lt1>
        <a:dk2>
          <a:srgbClr val="006600"/>
        </a:dk2>
        <a:lt2>
          <a:srgbClr val="C0C0C0"/>
        </a:lt2>
        <a:accent1>
          <a:srgbClr val="FFFFCC"/>
        </a:accent1>
        <a:accent2>
          <a:srgbClr val="009999"/>
        </a:accent2>
        <a:accent3>
          <a:srgbClr val="FFEDED"/>
        </a:accent3>
        <a:accent4>
          <a:srgbClr val="0057AF"/>
        </a:accent4>
        <a:accent5>
          <a:srgbClr val="FFFFE2"/>
        </a:accent5>
        <a:accent6>
          <a:srgbClr val="008989"/>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
        <a:dk1>
          <a:srgbClr val="292929"/>
        </a:dk1>
        <a:lt1>
          <a:srgbClr val="DDDDDD"/>
        </a:lt1>
        <a:dk2>
          <a:srgbClr val="0066CC"/>
        </a:dk2>
        <a:lt2>
          <a:srgbClr val="B2B2B2"/>
        </a:lt2>
        <a:accent1>
          <a:srgbClr val="CACADC"/>
        </a:accent1>
        <a:accent2>
          <a:srgbClr val="FFCC00"/>
        </a:accent2>
        <a:accent3>
          <a:srgbClr val="EBEBEB"/>
        </a:accent3>
        <a:accent4>
          <a:srgbClr val="222222"/>
        </a:accent4>
        <a:accent5>
          <a:srgbClr val="E1E1EA"/>
        </a:accent5>
        <a:accent6>
          <a:srgbClr val="E5B7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0</TotalTime>
  <Words>23092</Words>
  <Application>WPS 演示</Application>
  <PresentationFormat>在屏幕上显示</PresentationFormat>
  <Paragraphs>657</Paragraphs>
  <Slides>77</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13</vt:i4>
      </vt:variant>
      <vt:variant>
        <vt:lpstr>幻灯片标题</vt:lpstr>
      </vt:variant>
      <vt:variant>
        <vt:i4>77</vt:i4>
      </vt:variant>
    </vt:vector>
  </HeadingPairs>
  <TitlesOfParts>
    <vt:vector size="98" baseType="lpstr">
      <vt:lpstr>Arial</vt:lpstr>
      <vt:lpstr>宋体</vt:lpstr>
      <vt:lpstr>Wingdings</vt:lpstr>
      <vt:lpstr>Times New Roman</vt:lpstr>
      <vt:lpstr>微软雅黑</vt:lpstr>
      <vt:lpstr>Arial Unicode MS</vt:lpstr>
      <vt:lpstr>Calibri</vt:lpstr>
      <vt:lpstr>古瓶荷花</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MAMCHINE LEARNING: PROBABILISTIC</vt:lpstr>
      <vt:lpstr>13.0 Stochastic and Dynamic Model of Learning</vt:lpstr>
      <vt:lpstr>13.1 Hidden Markov Models (HMMS)</vt:lpstr>
      <vt:lpstr>13.1 Hidden Markov Models (HMMS)</vt:lpstr>
      <vt:lpstr>13.1.1 Introduction to and Definition of Hidden Markov Models</vt:lpstr>
      <vt:lpstr>13.1.1 Introduction to and Definition of Hidden Markov Models</vt:lpstr>
      <vt:lpstr>13.1.1 Introduction to and Definition of Hidden Markov Models</vt:lpstr>
      <vt:lpstr>13.1.1 Introduction to and Definition of Hidden Markov Models</vt:lpstr>
      <vt:lpstr>13.1.1 Introduction to and Definition of Hidden Markov Models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13.1.2 Important Variants of Hidden Markov Models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13.1.3 Using HMMs and Viterbi to Decode Strings of Phonemes</vt:lpstr>
      <vt:lpstr>13.1.3 Using HMMs and Viterbi to Decode Strings of Phonemes</vt:lpstr>
      <vt:lpstr>13.1.3 Using HMMs and Viterbi to Decode Strings of Phonemes</vt:lpstr>
      <vt:lpstr>13.1.3 Using HMMs and Viterbi to Decode Strings of Phonemes</vt:lpstr>
      <vt:lpstr>13.1.3 Using HMMs and Viterbi to Decode Strings of Phonemes</vt:lpstr>
      <vt:lpstr>13.1.3 Using HMMs and Viterbi to Decode Strings of Phonemes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13.2 Dynamic Bayesian Networks and Learning</vt:lpstr>
      <vt:lpstr>13.2.1 Dynamic Bayesian Networks</vt:lpstr>
      <vt:lpstr>PowerPoint 演示文稿</vt:lpstr>
      <vt:lpstr>PowerPoint 演示文稿</vt:lpstr>
      <vt:lpstr>13.2.2 Learning Bayesian Networks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13.2.3 Expectation Maximization: An 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13.3 Stochastic Extensions to Reinforcement Learning</vt:lpstr>
      <vt:lpstr>PowerPoint 演示文稿</vt:lpstr>
      <vt:lpstr>13.3.1 The Markov Decision Process (or MDP)</vt:lpstr>
      <vt:lpstr>PowerPoint 演示文稿</vt:lpstr>
      <vt:lpstr>13.3.2 The Partially Observable Markov Decision Process (POMDP)</vt:lpstr>
      <vt:lpstr>PowerPoint 演示文稿</vt:lpstr>
      <vt:lpstr>PowerPoint 演示文稿</vt:lpstr>
      <vt:lpstr>13.3.3 An Example Implementation of the Markov Decision Process</vt:lpstr>
      <vt:lpstr>PowerPoint 演示文稿</vt:lpstr>
      <vt:lpstr>PowerPoint 演示文稿</vt:lpstr>
      <vt:lpstr>PowerPoint 演示文稿</vt:lpstr>
      <vt:lpstr>PowerPoint 演示文稿</vt:lpstr>
    </vt:vector>
  </TitlesOfParts>
  <Company>Microsoft 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使用WinPCap编写Sniffer程序</dc:title>
  <dc:creator>yk</dc:creator>
  <cp:lastModifiedBy>zxd</cp:lastModifiedBy>
  <cp:revision>190</cp:revision>
  <dcterms:created xsi:type="dcterms:W3CDTF">2005-10-07T09:57:00Z</dcterms:created>
  <dcterms:modified xsi:type="dcterms:W3CDTF">2023-12-02T12:19:03Z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A508A6F9DD4249FB8B71008701A2B437_13</vt:lpwstr>
  </property>
  <property fmtid="{D5CDD505-2E9C-101B-9397-08002B2CF9AE}" pid="3" name="KSOProductBuildVer">
    <vt:lpwstr>2052-11.8.6.9023</vt:lpwstr>
  </property>
</Properties>
</file>